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14" r:id="rId2"/>
    <p:sldId id="401" r:id="rId3"/>
    <p:sldId id="419" r:id="rId4"/>
    <p:sldId id="402" r:id="rId5"/>
    <p:sldId id="418" r:id="rId6"/>
    <p:sldId id="416" r:id="rId7"/>
    <p:sldId id="417" r:id="rId8"/>
    <p:sldId id="420" r:id="rId9"/>
    <p:sldId id="412" r:id="rId10"/>
    <p:sldId id="421" r:id="rId11"/>
    <p:sldId id="422" r:id="rId12"/>
    <p:sldId id="429" r:id="rId13"/>
    <p:sldId id="426" r:id="rId14"/>
    <p:sldId id="427" r:id="rId15"/>
    <p:sldId id="428" r:id="rId16"/>
    <p:sldId id="430" r:id="rId17"/>
    <p:sldId id="423" r:id="rId18"/>
    <p:sldId id="424" r:id="rId1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SEOptimis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E78B03"/>
    <a:srgbClr val="0B8D01"/>
    <a:srgbClr val="006600"/>
    <a:srgbClr val="FF3300"/>
    <a:srgbClr val="FFFF99"/>
    <a:srgbClr val="95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9462" autoAdjust="0"/>
  </p:normalViewPr>
  <p:slideViewPr>
    <p:cSldViewPr>
      <p:cViewPr>
        <p:scale>
          <a:sx n="100" d="100"/>
          <a:sy n="100" d="100"/>
        </p:scale>
        <p:origin x="-1110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6EAB5-5AFB-44C6-B692-B44151222AE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6E815321-7090-4700-979B-633ADB260CF0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732 MWh fjärrvärmebesparing = 686.616:- /år Inkl. moms. (938:-/MWh)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A3BF4F50-3593-4A70-B1F0-C5D6ABA58086}" type="parTrans" cxnId="{DD1BB2B7-A686-4F87-A9D0-9BF3D5B9F5DB}">
      <dgm:prSet/>
      <dgm:spPr/>
      <dgm:t>
        <a:bodyPr/>
        <a:lstStyle/>
        <a:p>
          <a:endParaRPr lang="sv-SE"/>
        </a:p>
      </dgm:t>
    </dgm:pt>
    <dgm:pt modelId="{7ED8C6DD-AE2F-42B2-AD46-010FFDA7D23C}" type="sibTrans" cxnId="{DD1BB2B7-A686-4F87-A9D0-9BF3D5B9F5DB}">
      <dgm:prSet/>
      <dgm:spPr/>
      <dgm:t>
        <a:bodyPr/>
        <a:lstStyle/>
        <a:p>
          <a:endParaRPr lang="sv-SE"/>
        </a:p>
      </dgm:t>
    </dgm:pt>
    <dgm:pt modelId="{39D9A737-5EBC-4FBA-B3E3-E803B09C86C2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187 MWh elenergi =  210.375:-/år Inkl. Moms   (1125:-/MWh)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744CBADF-BB7D-4F85-9E90-0CEB9934AAC5}" type="parTrans" cxnId="{EAB13DFD-7504-4F55-B2CE-9A5433AFC6D7}">
      <dgm:prSet/>
      <dgm:spPr/>
      <dgm:t>
        <a:bodyPr/>
        <a:lstStyle/>
        <a:p>
          <a:endParaRPr lang="sv-SE"/>
        </a:p>
      </dgm:t>
    </dgm:pt>
    <dgm:pt modelId="{942419BF-C06B-4ACF-8B1E-F1AAA20D5D7D}" type="sibTrans" cxnId="{EAB13DFD-7504-4F55-B2CE-9A5433AFC6D7}">
      <dgm:prSet/>
      <dgm:spPr/>
      <dgm:t>
        <a:bodyPr/>
        <a:lstStyle/>
        <a:p>
          <a:endParaRPr lang="sv-SE"/>
        </a:p>
      </dgm:t>
    </dgm:pt>
    <dgm:pt modelId="{7E438C99-71D9-45B4-ABDF-212CC227E0CD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Kostnadsreducering = ca. 476.000:- /år Inkl. moms = 7,3 år återbetalningstid.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7D3E4E65-750F-4F6A-8DFF-A77700DC639C}" type="parTrans" cxnId="{BA3AE566-D6A3-4483-B391-EC6987A30DE1}">
      <dgm:prSet/>
      <dgm:spPr/>
      <dgm:t>
        <a:bodyPr/>
        <a:lstStyle/>
        <a:p>
          <a:endParaRPr lang="sv-SE"/>
        </a:p>
      </dgm:t>
    </dgm:pt>
    <dgm:pt modelId="{59F52666-63BB-4524-9C07-16BEBBA4871E}" type="sibTrans" cxnId="{BA3AE566-D6A3-4483-B391-EC6987A30DE1}">
      <dgm:prSet/>
      <dgm:spPr/>
      <dgm:t>
        <a:bodyPr/>
        <a:lstStyle/>
        <a:p>
          <a:endParaRPr lang="sv-SE"/>
        </a:p>
      </dgm:t>
    </dgm:pt>
    <dgm:pt modelId="{540A102E-C9AF-43FE-B103-2B0073660C48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Investering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45B0E78F-7AE0-4128-922C-01A433C9EBD7}" type="parTrans" cxnId="{7710A287-42C5-4C67-BA6B-9A1A3CA26E06}">
      <dgm:prSet/>
      <dgm:spPr/>
      <dgm:t>
        <a:bodyPr/>
        <a:lstStyle/>
        <a:p>
          <a:endParaRPr lang="sv-SE"/>
        </a:p>
      </dgm:t>
    </dgm:pt>
    <dgm:pt modelId="{47691327-52E3-4987-8C38-41D75DC493FD}" type="sibTrans" cxnId="{7710A287-42C5-4C67-BA6B-9A1A3CA26E06}">
      <dgm:prSet/>
      <dgm:spPr/>
      <dgm:t>
        <a:bodyPr/>
        <a:lstStyle/>
        <a:p>
          <a:endParaRPr lang="sv-SE"/>
        </a:p>
      </dgm:t>
    </dgm:pt>
    <dgm:pt modelId="{2AEC215A-D10A-47A9-B864-A97E1CFA4FB7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Samtliga åtgärder 3.575.000:- Inkl moms.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BA694815-B841-4504-B9A9-1E69AA9E0373}" type="parTrans" cxnId="{8BE0A36F-FD72-47B3-85FE-24E8F1D6CF4F}">
      <dgm:prSet/>
      <dgm:spPr/>
      <dgm:t>
        <a:bodyPr/>
        <a:lstStyle/>
        <a:p>
          <a:endParaRPr lang="sv-SE"/>
        </a:p>
      </dgm:t>
    </dgm:pt>
    <dgm:pt modelId="{0E8C8D21-3686-4083-A199-127C295F6AF3}" type="sibTrans" cxnId="{8BE0A36F-FD72-47B3-85FE-24E8F1D6CF4F}">
      <dgm:prSet/>
      <dgm:spPr/>
      <dgm:t>
        <a:bodyPr/>
        <a:lstStyle/>
        <a:p>
          <a:endParaRPr lang="sv-SE"/>
        </a:p>
      </dgm:t>
    </dgm:pt>
    <dgm:pt modelId="{02BEE633-8C60-43C3-B3A6-6511B208A2B4}">
      <dgm:prSet/>
      <dgm:spPr/>
      <dgm:t>
        <a:bodyPr/>
        <a:lstStyle/>
        <a:p>
          <a:pPr rtl="0"/>
          <a:r>
            <a:rPr lang="sv-SE" smtClean="0">
              <a:solidFill>
                <a:schemeClr val="tx1"/>
              </a:solidFill>
            </a:rPr>
            <a:t>Installation av en frekvensstyrd värmepump,(unik systemlösning av Schneider)  </a:t>
          </a:r>
          <a:endParaRPr lang="sv-SE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FD8943-5273-422D-85B4-0AFD191821AC}" type="parTrans" cxnId="{23629FE6-CEE3-4DC2-A1CC-6993B4FA958D}">
      <dgm:prSet/>
      <dgm:spPr/>
      <dgm:t>
        <a:bodyPr/>
        <a:lstStyle/>
        <a:p>
          <a:endParaRPr lang="sv-SE"/>
        </a:p>
      </dgm:t>
    </dgm:pt>
    <dgm:pt modelId="{901B067A-29D8-4412-B07C-42AB95A3A6D1}" type="sibTrans" cxnId="{23629FE6-CEE3-4DC2-A1CC-6993B4FA958D}">
      <dgm:prSet/>
      <dgm:spPr/>
      <dgm:t>
        <a:bodyPr/>
        <a:lstStyle/>
        <a:p>
          <a:endParaRPr lang="sv-SE"/>
        </a:p>
      </dgm:t>
    </dgm:pt>
    <dgm:pt modelId="{EF055001-89C9-4ED4-BD5C-B5892E82CAF4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Leverans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FBF2BDB8-0FA0-43B9-A487-F6F714F99918}" type="sibTrans" cxnId="{59C13787-1243-4CB9-B95A-A98020CDB8A9}">
      <dgm:prSet/>
      <dgm:spPr/>
      <dgm:t>
        <a:bodyPr/>
        <a:lstStyle/>
        <a:p>
          <a:endParaRPr lang="sv-SE"/>
        </a:p>
      </dgm:t>
    </dgm:pt>
    <dgm:pt modelId="{BA80C55C-A0B5-42E5-99B4-C4DFEEAC8E1D}" type="parTrans" cxnId="{59C13787-1243-4CB9-B95A-A98020CDB8A9}">
      <dgm:prSet/>
      <dgm:spPr/>
      <dgm:t>
        <a:bodyPr/>
        <a:lstStyle/>
        <a:p>
          <a:endParaRPr lang="sv-SE"/>
        </a:p>
      </dgm:t>
    </dgm:pt>
    <dgm:pt modelId="{D1D07A5B-C06F-4FDC-8EBE-B080B1A3D2FB}">
      <dgm:prSet/>
      <dgm:spPr/>
      <dgm:t>
        <a:bodyPr/>
        <a:lstStyle/>
        <a:p>
          <a:r>
            <a:rPr lang="sv-SE" smtClean="0">
              <a:solidFill>
                <a:schemeClr val="tx1"/>
              </a:solidFill>
            </a:rPr>
            <a:t>Installation av underkylare  -förvärmning av kallvatten/ större COP</a:t>
          </a:r>
          <a:endParaRPr lang="sv-SE" dirty="0" smtClean="0">
            <a:solidFill>
              <a:schemeClr val="tx1"/>
            </a:solidFill>
          </a:endParaRPr>
        </a:p>
      </dgm:t>
    </dgm:pt>
    <dgm:pt modelId="{E91EC721-05C9-467E-B026-4BA704AA0961}" type="parTrans" cxnId="{387AECE9-597F-4582-B3F3-2724840BFA89}">
      <dgm:prSet/>
      <dgm:spPr/>
      <dgm:t>
        <a:bodyPr/>
        <a:lstStyle/>
        <a:p>
          <a:endParaRPr lang="sv-SE"/>
        </a:p>
      </dgm:t>
    </dgm:pt>
    <dgm:pt modelId="{4FE413E0-DA64-460D-97B5-28EE9ECE372B}" type="sibTrans" cxnId="{387AECE9-597F-4582-B3F3-2724840BFA89}">
      <dgm:prSet/>
      <dgm:spPr/>
      <dgm:t>
        <a:bodyPr/>
        <a:lstStyle/>
        <a:p>
          <a:endParaRPr lang="sv-SE"/>
        </a:p>
      </dgm:t>
    </dgm:pt>
    <dgm:pt modelId="{4B0FD59E-9C5C-48D2-A071-9E9FA6A8C31E}">
      <dgm:prSet/>
      <dgm:spPr/>
      <dgm:t>
        <a:bodyPr/>
        <a:lstStyle/>
        <a:p>
          <a:r>
            <a:rPr lang="sv-SE" smtClean="0">
              <a:solidFill>
                <a:schemeClr val="tx1"/>
              </a:solidFill>
            </a:rPr>
            <a:t>Installation av köldbärare mellan värmecentral och frånluftsfläktar</a:t>
          </a:r>
          <a:endParaRPr lang="sv-SE" dirty="0" smtClean="0">
            <a:solidFill>
              <a:schemeClr val="tx1"/>
            </a:solidFill>
          </a:endParaRPr>
        </a:p>
      </dgm:t>
    </dgm:pt>
    <dgm:pt modelId="{27CFA57D-0004-49BE-8D58-49D5C03C5050}" type="parTrans" cxnId="{15AD5955-635E-41F7-9FA8-0371BD8F0D18}">
      <dgm:prSet/>
      <dgm:spPr/>
      <dgm:t>
        <a:bodyPr/>
        <a:lstStyle/>
        <a:p>
          <a:endParaRPr lang="sv-SE"/>
        </a:p>
      </dgm:t>
    </dgm:pt>
    <dgm:pt modelId="{3E39AA64-01D0-4DF2-B70A-FE852F570E73}" type="sibTrans" cxnId="{15AD5955-635E-41F7-9FA8-0371BD8F0D18}">
      <dgm:prSet/>
      <dgm:spPr/>
      <dgm:t>
        <a:bodyPr/>
        <a:lstStyle/>
        <a:p>
          <a:endParaRPr lang="sv-SE"/>
        </a:p>
      </dgm:t>
    </dgm:pt>
    <dgm:pt modelId="{0B651FF0-A290-4765-921A-21F09133C44D}">
      <dgm:prSet/>
      <dgm:spPr/>
      <dgm:t>
        <a:bodyPr/>
        <a:lstStyle/>
        <a:p>
          <a:r>
            <a:rPr lang="sv-SE" smtClean="0">
              <a:solidFill>
                <a:schemeClr val="tx1"/>
              </a:solidFill>
            </a:rPr>
            <a:t>Installation av 6 st. återvinningsbatterier i frånluftssystemet </a:t>
          </a:r>
          <a:endParaRPr lang="sv-SE" dirty="0" smtClean="0">
            <a:solidFill>
              <a:schemeClr val="tx1"/>
            </a:solidFill>
          </a:endParaRPr>
        </a:p>
      </dgm:t>
    </dgm:pt>
    <dgm:pt modelId="{538A6225-E866-4477-BDF1-F01175480C29}" type="parTrans" cxnId="{5F5BA66A-46E0-49E8-9341-0DA5F5EE20FE}">
      <dgm:prSet/>
      <dgm:spPr/>
      <dgm:t>
        <a:bodyPr/>
        <a:lstStyle/>
        <a:p>
          <a:endParaRPr lang="sv-SE"/>
        </a:p>
      </dgm:t>
    </dgm:pt>
    <dgm:pt modelId="{38BED730-42F3-43B1-848F-C10FE238D2F1}" type="sibTrans" cxnId="{5F5BA66A-46E0-49E8-9341-0DA5F5EE20FE}">
      <dgm:prSet/>
      <dgm:spPr/>
      <dgm:t>
        <a:bodyPr/>
        <a:lstStyle/>
        <a:p>
          <a:endParaRPr lang="sv-SE"/>
        </a:p>
      </dgm:t>
    </dgm:pt>
    <dgm:pt modelId="{DF78734C-32D5-4A94-B564-CF3F7B0485BA}">
      <dgm:prSet/>
      <dgm:spPr/>
      <dgm:t>
        <a:bodyPr/>
        <a:lstStyle/>
        <a:p>
          <a:r>
            <a:rPr lang="sv-SE" smtClean="0">
              <a:solidFill>
                <a:schemeClr val="tx1"/>
              </a:solidFill>
            </a:rPr>
            <a:t>Uppdatering av styr och övervakningssystem för nya funktioner</a:t>
          </a:r>
          <a:endParaRPr lang="sv-SE" dirty="0">
            <a:solidFill>
              <a:schemeClr val="tx1"/>
            </a:solidFill>
          </a:endParaRPr>
        </a:p>
      </dgm:t>
    </dgm:pt>
    <dgm:pt modelId="{5338622F-4BEB-4E1A-BCF4-DD536EB1B32D}" type="parTrans" cxnId="{D50535E4-8F7D-4A4E-A32F-0D7787C351AD}">
      <dgm:prSet/>
      <dgm:spPr/>
      <dgm:t>
        <a:bodyPr/>
        <a:lstStyle/>
        <a:p>
          <a:endParaRPr lang="sv-SE"/>
        </a:p>
      </dgm:t>
    </dgm:pt>
    <dgm:pt modelId="{AAFBA837-937E-474B-989A-CA1404CF7578}" type="sibTrans" cxnId="{D50535E4-8F7D-4A4E-A32F-0D7787C351AD}">
      <dgm:prSet/>
      <dgm:spPr/>
      <dgm:t>
        <a:bodyPr/>
        <a:lstStyle/>
        <a:p>
          <a:endParaRPr lang="sv-SE"/>
        </a:p>
      </dgm:t>
    </dgm:pt>
    <dgm:pt modelId="{D8E34211-41AB-4D93-B2AF-42C68DD9FD00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Totalentreprenad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EEF77E19-1576-410C-8318-355F690299A5}" type="sibTrans" cxnId="{B442F954-EBA6-4724-8D4D-340E7D9FA121}">
      <dgm:prSet/>
      <dgm:spPr/>
      <dgm:t>
        <a:bodyPr/>
        <a:lstStyle/>
        <a:p>
          <a:endParaRPr lang="sv-SE"/>
        </a:p>
      </dgm:t>
    </dgm:pt>
    <dgm:pt modelId="{F84226AE-9279-4A6F-B951-0ABD820499D4}" type="parTrans" cxnId="{B442F954-EBA6-4724-8D4D-340E7D9FA121}">
      <dgm:prSet/>
      <dgm:spPr/>
      <dgm:t>
        <a:bodyPr/>
        <a:lstStyle/>
        <a:p>
          <a:endParaRPr lang="sv-SE"/>
        </a:p>
      </dgm:t>
    </dgm:pt>
    <dgm:pt modelId="{4CD714D6-A10D-4B9D-B9A0-AC55B07B8A3F}">
      <dgm:prSet/>
      <dgm:spPr/>
      <dgm:t>
        <a:bodyPr/>
        <a:lstStyle/>
        <a:p>
          <a:pPr rtl="0"/>
          <a:r>
            <a:rPr lang="sv-SE" dirty="0" smtClean="0">
              <a:latin typeface="Arial" pitchFamily="34" charset="0"/>
              <a:cs typeface="Arial" pitchFamily="34" charset="0"/>
            </a:rPr>
            <a:t>ABT 06 – Garanterad funktion och levererade produkter i 5 år</a:t>
          </a:r>
          <a:endParaRPr lang="sv-SE" dirty="0">
            <a:latin typeface="Arial" pitchFamily="34" charset="0"/>
            <a:cs typeface="Arial" pitchFamily="34" charset="0"/>
          </a:endParaRPr>
        </a:p>
      </dgm:t>
    </dgm:pt>
    <dgm:pt modelId="{4972896C-542D-49B6-A94B-E4DDE140F71C}" type="sibTrans" cxnId="{EF1572B3-98BE-450F-8433-027DCF9E162C}">
      <dgm:prSet/>
      <dgm:spPr/>
      <dgm:t>
        <a:bodyPr/>
        <a:lstStyle/>
        <a:p>
          <a:endParaRPr lang="sv-SE"/>
        </a:p>
      </dgm:t>
    </dgm:pt>
    <dgm:pt modelId="{0E08F7AD-8666-4567-88CB-373865BEC2A2}" type="parTrans" cxnId="{EF1572B3-98BE-450F-8433-027DCF9E162C}">
      <dgm:prSet/>
      <dgm:spPr/>
      <dgm:t>
        <a:bodyPr/>
        <a:lstStyle/>
        <a:p>
          <a:endParaRPr lang="sv-SE"/>
        </a:p>
      </dgm:t>
    </dgm:pt>
    <dgm:pt modelId="{02B3A913-E33D-4E57-BABD-E6BFD32831A1}">
      <dgm:prSet/>
      <dgm:spPr/>
      <dgm:t>
        <a:bodyPr/>
        <a:lstStyle/>
        <a:p>
          <a:r>
            <a:rPr lang="sv-SE" smtClean="0">
              <a:solidFill>
                <a:schemeClr val="tx1"/>
              </a:solidFill>
            </a:rPr>
            <a:t>Installation av värmeförråd </a:t>
          </a:r>
          <a:endParaRPr lang="sv-SE" dirty="0" smtClean="0">
            <a:solidFill>
              <a:schemeClr val="tx1"/>
            </a:solidFill>
          </a:endParaRPr>
        </a:p>
      </dgm:t>
    </dgm:pt>
    <dgm:pt modelId="{D2C5A67A-27E6-4626-9176-DB93C6A9FFE9}" type="parTrans" cxnId="{942BC925-0C41-4CB0-AC81-5179C5EA12D5}">
      <dgm:prSet/>
      <dgm:spPr/>
      <dgm:t>
        <a:bodyPr/>
        <a:lstStyle/>
        <a:p>
          <a:endParaRPr lang="sv-SE"/>
        </a:p>
      </dgm:t>
    </dgm:pt>
    <dgm:pt modelId="{D6093331-5BFD-4269-989A-9C407A4CE03B}" type="sibTrans" cxnId="{942BC925-0C41-4CB0-AC81-5179C5EA12D5}">
      <dgm:prSet/>
      <dgm:spPr/>
      <dgm:t>
        <a:bodyPr/>
        <a:lstStyle/>
        <a:p>
          <a:endParaRPr lang="sv-SE"/>
        </a:p>
      </dgm:t>
    </dgm:pt>
    <dgm:pt modelId="{16AC9ABB-A61B-44C6-89AF-E9B9CC474AF5}" type="pres">
      <dgm:prSet presAssocID="{4B26EAB5-5AFB-44C6-B692-B44151222A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E5A7A64F-D320-406D-AB3D-B539EF065958}" type="pres">
      <dgm:prSet presAssocID="{6E815321-7090-4700-979B-633ADB260CF0}" presName="parentLin" presStyleCnt="0"/>
      <dgm:spPr/>
      <dgm:t>
        <a:bodyPr/>
        <a:lstStyle/>
        <a:p>
          <a:endParaRPr lang="sv-SE"/>
        </a:p>
      </dgm:t>
    </dgm:pt>
    <dgm:pt modelId="{8D4186D8-ED5D-465E-9971-BE005700CBDF}" type="pres">
      <dgm:prSet presAssocID="{6E815321-7090-4700-979B-633ADB260CF0}" presName="parentLeftMargin" presStyleLbl="node1" presStyleIdx="0" presStyleCnt="6"/>
      <dgm:spPr/>
      <dgm:t>
        <a:bodyPr/>
        <a:lstStyle/>
        <a:p>
          <a:endParaRPr lang="sv-SE"/>
        </a:p>
      </dgm:t>
    </dgm:pt>
    <dgm:pt modelId="{3475D07F-F2CF-46C0-B1E7-CE0AF4AE0769}" type="pres">
      <dgm:prSet presAssocID="{6E815321-7090-4700-979B-633ADB260CF0}" presName="parentText" presStyleLbl="node1" presStyleIdx="0" presStyleCnt="6" custScaleX="103555" custLinFactNeighborX="2214" custLinFactNeighborY="879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0CF1375-BC76-49EB-A39E-9844C977F3AF}" type="pres">
      <dgm:prSet presAssocID="{6E815321-7090-4700-979B-633ADB260CF0}" presName="negativeSpace" presStyleCnt="0"/>
      <dgm:spPr/>
      <dgm:t>
        <a:bodyPr/>
        <a:lstStyle/>
        <a:p>
          <a:endParaRPr lang="sv-SE"/>
        </a:p>
      </dgm:t>
    </dgm:pt>
    <dgm:pt modelId="{B3BAFFB7-A7D7-4249-B74E-493AA5A06EFB}" type="pres">
      <dgm:prSet presAssocID="{6E815321-7090-4700-979B-633ADB260CF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DF3DD73-54AE-4467-903A-799C74C19305}" type="pres">
      <dgm:prSet presAssocID="{7ED8C6DD-AE2F-42B2-AD46-010FFDA7D23C}" presName="spaceBetweenRectangles" presStyleCnt="0"/>
      <dgm:spPr/>
      <dgm:t>
        <a:bodyPr/>
        <a:lstStyle/>
        <a:p>
          <a:endParaRPr lang="sv-SE"/>
        </a:p>
      </dgm:t>
    </dgm:pt>
    <dgm:pt modelId="{7C97EDC5-F8F7-40A3-8DED-046BE07827F1}" type="pres">
      <dgm:prSet presAssocID="{39D9A737-5EBC-4FBA-B3E3-E803B09C86C2}" presName="parentLin" presStyleCnt="0"/>
      <dgm:spPr/>
      <dgm:t>
        <a:bodyPr/>
        <a:lstStyle/>
        <a:p>
          <a:endParaRPr lang="sv-SE"/>
        </a:p>
      </dgm:t>
    </dgm:pt>
    <dgm:pt modelId="{65588740-08A1-474E-AFEB-6BA6ECB3C949}" type="pres">
      <dgm:prSet presAssocID="{39D9A737-5EBC-4FBA-B3E3-E803B09C86C2}" presName="parentLeftMargin" presStyleLbl="node1" presStyleIdx="0" presStyleCnt="6"/>
      <dgm:spPr/>
      <dgm:t>
        <a:bodyPr/>
        <a:lstStyle/>
        <a:p>
          <a:endParaRPr lang="sv-SE"/>
        </a:p>
      </dgm:t>
    </dgm:pt>
    <dgm:pt modelId="{1CBA5F11-B209-4CC7-871D-874C748D3090}" type="pres">
      <dgm:prSet presAssocID="{39D9A737-5EBC-4FBA-B3E3-E803B09C86C2}" presName="parentText" presStyleLbl="node1" presStyleIdx="1" presStyleCnt="6" custScaleX="103265" custLinFactNeighborX="7064" custLinFactNeighborY="1213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6703270-802D-4D2B-9D86-94B819893324}" type="pres">
      <dgm:prSet presAssocID="{39D9A737-5EBC-4FBA-B3E3-E803B09C86C2}" presName="negativeSpace" presStyleCnt="0"/>
      <dgm:spPr/>
      <dgm:t>
        <a:bodyPr/>
        <a:lstStyle/>
        <a:p>
          <a:endParaRPr lang="sv-SE"/>
        </a:p>
      </dgm:t>
    </dgm:pt>
    <dgm:pt modelId="{746EE25A-0EF8-44E0-8D16-A5835D6B6C59}" type="pres">
      <dgm:prSet presAssocID="{39D9A737-5EBC-4FBA-B3E3-E803B09C86C2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8AC29A0-7C7E-4E79-AB00-8AF9C693D9FA}" type="pres">
      <dgm:prSet presAssocID="{942419BF-C06B-4ACF-8B1E-F1AAA20D5D7D}" presName="spaceBetweenRectangles" presStyleCnt="0"/>
      <dgm:spPr/>
      <dgm:t>
        <a:bodyPr/>
        <a:lstStyle/>
        <a:p>
          <a:endParaRPr lang="sv-SE"/>
        </a:p>
      </dgm:t>
    </dgm:pt>
    <dgm:pt modelId="{B6E61C60-5EFD-499B-98B1-3997E955B487}" type="pres">
      <dgm:prSet presAssocID="{7E438C99-71D9-45B4-ABDF-212CC227E0CD}" presName="parentLin" presStyleCnt="0"/>
      <dgm:spPr/>
      <dgm:t>
        <a:bodyPr/>
        <a:lstStyle/>
        <a:p>
          <a:endParaRPr lang="sv-SE"/>
        </a:p>
      </dgm:t>
    </dgm:pt>
    <dgm:pt modelId="{F1E04FC4-4B4E-4D99-A1CF-00B40BC97105}" type="pres">
      <dgm:prSet presAssocID="{7E438C99-71D9-45B4-ABDF-212CC227E0CD}" presName="parentLeftMargin" presStyleLbl="node1" presStyleIdx="1" presStyleCnt="6"/>
      <dgm:spPr/>
      <dgm:t>
        <a:bodyPr/>
        <a:lstStyle/>
        <a:p>
          <a:endParaRPr lang="sv-SE"/>
        </a:p>
      </dgm:t>
    </dgm:pt>
    <dgm:pt modelId="{A26E05DF-C9F9-4CAC-9B06-C762199006A8}" type="pres">
      <dgm:prSet presAssocID="{7E438C99-71D9-45B4-ABDF-212CC227E0CD}" presName="parentText" presStyleLbl="node1" presStyleIdx="2" presStyleCnt="6" custScaleX="103312" custLinFactNeighborX="422" custLinFactNeighborY="-5216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76BC3C2-AE28-42BA-BD1E-8402DAB19C2B}" type="pres">
      <dgm:prSet presAssocID="{7E438C99-71D9-45B4-ABDF-212CC227E0CD}" presName="negativeSpace" presStyleCnt="0"/>
      <dgm:spPr/>
      <dgm:t>
        <a:bodyPr/>
        <a:lstStyle/>
        <a:p>
          <a:endParaRPr lang="sv-SE"/>
        </a:p>
      </dgm:t>
    </dgm:pt>
    <dgm:pt modelId="{BCC9E3CF-801A-4879-80F8-FEF575369874}" type="pres">
      <dgm:prSet presAssocID="{7E438C99-71D9-45B4-ABDF-212CC227E0CD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0BD4C8-9753-4CB6-B33C-9E801AC10956}" type="pres">
      <dgm:prSet presAssocID="{59F52666-63BB-4524-9C07-16BEBBA4871E}" presName="spaceBetweenRectangles" presStyleCnt="0"/>
      <dgm:spPr/>
      <dgm:t>
        <a:bodyPr/>
        <a:lstStyle/>
        <a:p>
          <a:endParaRPr lang="sv-SE"/>
        </a:p>
      </dgm:t>
    </dgm:pt>
    <dgm:pt modelId="{A41E6552-57AA-4BBB-8141-CDA96161057A}" type="pres">
      <dgm:prSet presAssocID="{540A102E-C9AF-43FE-B103-2B0073660C48}" presName="parentLin" presStyleCnt="0"/>
      <dgm:spPr/>
      <dgm:t>
        <a:bodyPr/>
        <a:lstStyle/>
        <a:p>
          <a:endParaRPr lang="sv-SE"/>
        </a:p>
      </dgm:t>
    </dgm:pt>
    <dgm:pt modelId="{06EBCF0C-0EEA-4A40-989A-40757AF7D584}" type="pres">
      <dgm:prSet presAssocID="{540A102E-C9AF-43FE-B103-2B0073660C48}" presName="parentLeftMargin" presStyleLbl="node1" presStyleIdx="2" presStyleCnt="6"/>
      <dgm:spPr/>
      <dgm:t>
        <a:bodyPr/>
        <a:lstStyle/>
        <a:p>
          <a:endParaRPr lang="sv-SE"/>
        </a:p>
      </dgm:t>
    </dgm:pt>
    <dgm:pt modelId="{DE08F994-5FDB-4074-ADAA-33200E7F5540}" type="pres">
      <dgm:prSet presAssocID="{540A102E-C9AF-43FE-B103-2B0073660C48}" presName="parentText" presStyleLbl="node1" presStyleIdx="3" presStyleCnt="6" custScaleX="103312" custLinFactNeighborY="-408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E36F7B1-498A-44F1-A146-FF6A6B034FD7}" type="pres">
      <dgm:prSet presAssocID="{540A102E-C9AF-43FE-B103-2B0073660C48}" presName="negativeSpace" presStyleCnt="0"/>
      <dgm:spPr/>
      <dgm:t>
        <a:bodyPr/>
        <a:lstStyle/>
        <a:p>
          <a:endParaRPr lang="sv-SE"/>
        </a:p>
      </dgm:t>
    </dgm:pt>
    <dgm:pt modelId="{D6C72881-D8D0-4EAA-9FA8-25FE1A7C3D3C}" type="pres">
      <dgm:prSet presAssocID="{540A102E-C9AF-43FE-B103-2B0073660C48}" presName="childText" presStyleLbl="conFgAcc1" presStyleIdx="3" presStyleCnt="6" custLinFactNeighborX="-10879" custLinFactNeighborY="-3738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B7EB219-BA84-4F38-A1F0-FB69689EF534}" type="pres">
      <dgm:prSet presAssocID="{47691327-52E3-4987-8C38-41D75DC493FD}" presName="spaceBetweenRectangles" presStyleCnt="0"/>
      <dgm:spPr/>
      <dgm:t>
        <a:bodyPr/>
        <a:lstStyle/>
        <a:p>
          <a:endParaRPr lang="sv-SE"/>
        </a:p>
      </dgm:t>
    </dgm:pt>
    <dgm:pt modelId="{A916AC24-6767-4BBF-9932-9A1AF05AA11D}" type="pres">
      <dgm:prSet presAssocID="{EF055001-89C9-4ED4-BD5C-B5892E82CAF4}" presName="parentLin" presStyleCnt="0"/>
      <dgm:spPr/>
      <dgm:t>
        <a:bodyPr/>
        <a:lstStyle/>
        <a:p>
          <a:endParaRPr lang="sv-SE"/>
        </a:p>
      </dgm:t>
    </dgm:pt>
    <dgm:pt modelId="{7CD9CA8D-4940-425F-8F4F-2F0C4C0EA59C}" type="pres">
      <dgm:prSet presAssocID="{EF055001-89C9-4ED4-BD5C-B5892E82CAF4}" presName="parentLeftMargin" presStyleLbl="node1" presStyleIdx="3" presStyleCnt="6"/>
      <dgm:spPr/>
      <dgm:t>
        <a:bodyPr/>
        <a:lstStyle/>
        <a:p>
          <a:endParaRPr lang="sv-SE"/>
        </a:p>
      </dgm:t>
    </dgm:pt>
    <dgm:pt modelId="{52ACDB65-F5C9-4562-9AA2-A0F8C6846A41}" type="pres">
      <dgm:prSet presAssocID="{EF055001-89C9-4ED4-BD5C-B5892E82CAF4}" presName="parentText" presStyleLbl="node1" presStyleIdx="4" presStyleCnt="6" custScaleX="103290" custLinFactNeighborX="430" custLinFactNeighborY="879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1955C8-3FBA-4550-9BAC-82A5F6B05FE1}" type="pres">
      <dgm:prSet presAssocID="{EF055001-89C9-4ED4-BD5C-B5892E82CAF4}" presName="negativeSpace" presStyleCnt="0"/>
      <dgm:spPr/>
      <dgm:t>
        <a:bodyPr/>
        <a:lstStyle/>
        <a:p>
          <a:endParaRPr lang="sv-SE"/>
        </a:p>
      </dgm:t>
    </dgm:pt>
    <dgm:pt modelId="{33E23512-1663-4DBF-BEDC-5AE8F2BA0D68}" type="pres">
      <dgm:prSet presAssocID="{EF055001-89C9-4ED4-BD5C-B5892E82CAF4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31C8719-7BC3-4E09-A067-A908766FFAA2}" type="pres">
      <dgm:prSet presAssocID="{FBF2BDB8-0FA0-43B9-A487-F6F714F99918}" presName="spaceBetweenRectangles" presStyleCnt="0"/>
      <dgm:spPr/>
      <dgm:t>
        <a:bodyPr/>
        <a:lstStyle/>
        <a:p>
          <a:endParaRPr lang="sv-SE"/>
        </a:p>
      </dgm:t>
    </dgm:pt>
    <dgm:pt modelId="{785D2536-112D-44FE-842E-81A8D0CFD215}" type="pres">
      <dgm:prSet presAssocID="{D8E34211-41AB-4D93-B2AF-42C68DD9FD00}" presName="parentLin" presStyleCnt="0"/>
      <dgm:spPr/>
      <dgm:t>
        <a:bodyPr/>
        <a:lstStyle/>
        <a:p>
          <a:endParaRPr lang="sv-SE"/>
        </a:p>
      </dgm:t>
    </dgm:pt>
    <dgm:pt modelId="{97CD9A73-721A-4391-84E6-106E814F3893}" type="pres">
      <dgm:prSet presAssocID="{D8E34211-41AB-4D93-B2AF-42C68DD9FD00}" presName="parentLeftMargin" presStyleLbl="node1" presStyleIdx="4" presStyleCnt="6"/>
      <dgm:spPr/>
      <dgm:t>
        <a:bodyPr/>
        <a:lstStyle/>
        <a:p>
          <a:endParaRPr lang="sv-SE"/>
        </a:p>
      </dgm:t>
    </dgm:pt>
    <dgm:pt modelId="{900104D5-578A-4F01-8CB7-D3A07FBCFB66}" type="pres">
      <dgm:prSet presAssocID="{D8E34211-41AB-4D93-B2AF-42C68DD9FD00}" presName="parentText" presStyleLbl="node1" presStyleIdx="5" presStyleCnt="6" custScaleX="103290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49683BE-3ED7-4010-8553-A1E38B409DDF}" type="pres">
      <dgm:prSet presAssocID="{D8E34211-41AB-4D93-B2AF-42C68DD9FD00}" presName="negativeSpace" presStyleCnt="0"/>
      <dgm:spPr/>
      <dgm:t>
        <a:bodyPr/>
        <a:lstStyle/>
        <a:p>
          <a:endParaRPr lang="sv-SE"/>
        </a:p>
      </dgm:t>
    </dgm:pt>
    <dgm:pt modelId="{80C5D09F-BAC1-4978-BD7D-0A39F47DA080}" type="pres">
      <dgm:prSet presAssocID="{D8E34211-41AB-4D93-B2AF-42C68DD9FD00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42BC925-0C41-4CB0-AC81-5179C5EA12D5}" srcId="{EF055001-89C9-4ED4-BD5C-B5892E82CAF4}" destId="{02B3A913-E33D-4E57-BABD-E6BFD32831A1}" srcOrd="2" destOrd="0" parTransId="{D2C5A67A-27E6-4626-9176-DB93C6A9FFE9}" sibTransId="{D6093331-5BFD-4269-989A-9C407A4CE03B}"/>
    <dgm:cxn modelId="{8BE0A36F-FD72-47B3-85FE-24E8F1D6CF4F}" srcId="{540A102E-C9AF-43FE-B103-2B0073660C48}" destId="{2AEC215A-D10A-47A9-B864-A97E1CFA4FB7}" srcOrd="0" destOrd="0" parTransId="{BA694815-B841-4504-B9A9-1E69AA9E0373}" sibTransId="{0E8C8D21-3686-4083-A199-127C295F6AF3}"/>
    <dgm:cxn modelId="{077AE42D-FB0E-4937-96BE-21DA91EF8206}" type="presOf" srcId="{D8E34211-41AB-4D93-B2AF-42C68DD9FD00}" destId="{97CD9A73-721A-4391-84E6-106E814F3893}" srcOrd="0" destOrd="0" presId="urn:microsoft.com/office/officeart/2005/8/layout/list1"/>
    <dgm:cxn modelId="{387AECE9-597F-4582-B3F3-2724840BFA89}" srcId="{EF055001-89C9-4ED4-BD5C-B5892E82CAF4}" destId="{D1D07A5B-C06F-4FDC-8EBE-B080B1A3D2FB}" srcOrd="1" destOrd="0" parTransId="{E91EC721-05C9-467E-B026-4BA704AA0961}" sibTransId="{4FE413E0-DA64-460D-97B5-28EE9ECE372B}"/>
    <dgm:cxn modelId="{209A24D6-BE76-4BED-AF5F-AEFDF8C121DB}" type="presOf" srcId="{4B0FD59E-9C5C-48D2-A071-9E9FA6A8C31E}" destId="{33E23512-1663-4DBF-BEDC-5AE8F2BA0D68}" srcOrd="0" destOrd="3" presId="urn:microsoft.com/office/officeart/2005/8/layout/list1"/>
    <dgm:cxn modelId="{4DD8F9BE-18F8-4B2A-A4F9-52F30AF10A45}" type="presOf" srcId="{6E815321-7090-4700-979B-633ADB260CF0}" destId="{8D4186D8-ED5D-465E-9971-BE005700CBDF}" srcOrd="0" destOrd="0" presId="urn:microsoft.com/office/officeart/2005/8/layout/list1"/>
    <dgm:cxn modelId="{9A2B63DD-B9E1-4460-9AC0-A6C3430C1483}" type="presOf" srcId="{D1D07A5B-C06F-4FDC-8EBE-B080B1A3D2FB}" destId="{33E23512-1663-4DBF-BEDC-5AE8F2BA0D68}" srcOrd="0" destOrd="1" presId="urn:microsoft.com/office/officeart/2005/8/layout/list1"/>
    <dgm:cxn modelId="{25234FD6-51BC-4532-A1B2-FBB9DFA417DC}" type="presOf" srcId="{02BEE633-8C60-43C3-B3A6-6511B208A2B4}" destId="{33E23512-1663-4DBF-BEDC-5AE8F2BA0D68}" srcOrd="0" destOrd="0" presId="urn:microsoft.com/office/officeart/2005/8/layout/list1"/>
    <dgm:cxn modelId="{59C13787-1243-4CB9-B95A-A98020CDB8A9}" srcId="{4B26EAB5-5AFB-44C6-B692-B44151222AE1}" destId="{EF055001-89C9-4ED4-BD5C-B5892E82CAF4}" srcOrd="4" destOrd="0" parTransId="{BA80C55C-A0B5-42E5-99B4-C4DFEEAC8E1D}" sibTransId="{FBF2BDB8-0FA0-43B9-A487-F6F714F99918}"/>
    <dgm:cxn modelId="{A4C8DF77-F0E7-498E-B4F5-A10BFB4F0575}" type="presOf" srcId="{D8E34211-41AB-4D93-B2AF-42C68DD9FD00}" destId="{900104D5-578A-4F01-8CB7-D3A07FBCFB66}" srcOrd="1" destOrd="0" presId="urn:microsoft.com/office/officeart/2005/8/layout/list1"/>
    <dgm:cxn modelId="{FC4DFBB7-71F3-4CED-8514-27AD1B04371C}" type="presOf" srcId="{02B3A913-E33D-4E57-BABD-E6BFD32831A1}" destId="{33E23512-1663-4DBF-BEDC-5AE8F2BA0D68}" srcOrd="0" destOrd="2" presId="urn:microsoft.com/office/officeart/2005/8/layout/list1"/>
    <dgm:cxn modelId="{F872AF84-AA59-4448-835F-93545B637113}" type="presOf" srcId="{39D9A737-5EBC-4FBA-B3E3-E803B09C86C2}" destId="{65588740-08A1-474E-AFEB-6BA6ECB3C949}" srcOrd="0" destOrd="0" presId="urn:microsoft.com/office/officeart/2005/8/layout/list1"/>
    <dgm:cxn modelId="{80337AD7-EA03-4D75-9BD2-8C3ED7874282}" type="presOf" srcId="{EF055001-89C9-4ED4-BD5C-B5892E82CAF4}" destId="{52ACDB65-F5C9-4562-9AA2-A0F8C6846A41}" srcOrd="1" destOrd="0" presId="urn:microsoft.com/office/officeart/2005/8/layout/list1"/>
    <dgm:cxn modelId="{D3E97E62-F204-4CC3-B2B5-AEEF99CB66C0}" type="presOf" srcId="{DF78734C-32D5-4A94-B564-CF3F7B0485BA}" destId="{33E23512-1663-4DBF-BEDC-5AE8F2BA0D68}" srcOrd="0" destOrd="5" presId="urn:microsoft.com/office/officeart/2005/8/layout/list1"/>
    <dgm:cxn modelId="{5C85FC04-23E5-4AAB-B9FD-CBBAF06C1B04}" type="presOf" srcId="{540A102E-C9AF-43FE-B103-2B0073660C48}" destId="{06EBCF0C-0EEA-4A40-989A-40757AF7D584}" srcOrd="0" destOrd="0" presId="urn:microsoft.com/office/officeart/2005/8/layout/list1"/>
    <dgm:cxn modelId="{5F5BA66A-46E0-49E8-9341-0DA5F5EE20FE}" srcId="{EF055001-89C9-4ED4-BD5C-B5892E82CAF4}" destId="{0B651FF0-A290-4765-921A-21F09133C44D}" srcOrd="4" destOrd="0" parTransId="{538A6225-E866-4477-BDF1-F01175480C29}" sibTransId="{38BED730-42F3-43B1-848F-C10FE238D2F1}"/>
    <dgm:cxn modelId="{15AD5955-635E-41F7-9FA8-0371BD8F0D18}" srcId="{EF055001-89C9-4ED4-BD5C-B5892E82CAF4}" destId="{4B0FD59E-9C5C-48D2-A071-9E9FA6A8C31E}" srcOrd="3" destOrd="0" parTransId="{27CFA57D-0004-49BE-8D58-49D5C03C5050}" sibTransId="{3E39AA64-01D0-4DF2-B70A-FE852F570E73}"/>
    <dgm:cxn modelId="{32320398-47A5-42C6-93AA-A3196178ADFD}" type="presOf" srcId="{4CD714D6-A10D-4B9D-B9A0-AC55B07B8A3F}" destId="{80C5D09F-BAC1-4978-BD7D-0A39F47DA080}" srcOrd="0" destOrd="0" presId="urn:microsoft.com/office/officeart/2005/8/layout/list1"/>
    <dgm:cxn modelId="{BA3AE566-D6A3-4483-B391-EC6987A30DE1}" srcId="{4B26EAB5-5AFB-44C6-B692-B44151222AE1}" destId="{7E438C99-71D9-45B4-ABDF-212CC227E0CD}" srcOrd="2" destOrd="0" parTransId="{7D3E4E65-750F-4F6A-8DFF-A77700DC639C}" sibTransId="{59F52666-63BB-4524-9C07-16BEBBA4871E}"/>
    <dgm:cxn modelId="{EAB13DFD-7504-4F55-B2CE-9A5433AFC6D7}" srcId="{4B26EAB5-5AFB-44C6-B692-B44151222AE1}" destId="{39D9A737-5EBC-4FBA-B3E3-E803B09C86C2}" srcOrd="1" destOrd="0" parTransId="{744CBADF-BB7D-4F85-9E90-0CEB9934AAC5}" sibTransId="{942419BF-C06B-4ACF-8B1E-F1AAA20D5D7D}"/>
    <dgm:cxn modelId="{7710A287-42C5-4C67-BA6B-9A1A3CA26E06}" srcId="{4B26EAB5-5AFB-44C6-B692-B44151222AE1}" destId="{540A102E-C9AF-43FE-B103-2B0073660C48}" srcOrd="3" destOrd="0" parTransId="{45B0E78F-7AE0-4128-922C-01A433C9EBD7}" sibTransId="{47691327-52E3-4987-8C38-41D75DC493FD}"/>
    <dgm:cxn modelId="{DD1BB2B7-A686-4F87-A9D0-9BF3D5B9F5DB}" srcId="{4B26EAB5-5AFB-44C6-B692-B44151222AE1}" destId="{6E815321-7090-4700-979B-633ADB260CF0}" srcOrd="0" destOrd="0" parTransId="{A3BF4F50-3593-4A70-B1F0-C5D6ABA58086}" sibTransId="{7ED8C6DD-AE2F-42B2-AD46-010FFDA7D23C}"/>
    <dgm:cxn modelId="{23629FE6-CEE3-4DC2-A1CC-6993B4FA958D}" srcId="{EF055001-89C9-4ED4-BD5C-B5892E82CAF4}" destId="{02BEE633-8C60-43C3-B3A6-6511B208A2B4}" srcOrd="0" destOrd="0" parTransId="{02FD8943-5273-422D-85B4-0AFD191821AC}" sibTransId="{901B067A-29D8-4412-B07C-42AB95A3A6D1}"/>
    <dgm:cxn modelId="{B442F954-EBA6-4724-8D4D-340E7D9FA121}" srcId="{4B26EAB5-5AFB-44C6-B692-B44151222AE1}" destId="{D8E34211-41AB-4D93-B2AF-42C68DD9FD00}" srcOrd="5" destOrd="0" parTransId="{F84226AE-9279-4A6F-B951-0ABD820499D4}" sibTransId="{EEF77E19-1576-410C-8318-355F690299A5}"/>
    <dgm:cxn modelId="{F21E082B-0E55-4B0A-8816-81C4E480D310}" type="presOf" srcId="{39D9A737-5EBC-4FBA-B3E3-E803B09C86C2}" destId="{1CBA5F11-B209-4CC7-871D-874C748D3090}" srcOrd="1" destOrd="0" presId="urn:microsoft.com/office/officeart/2005/8/layout/list1"/>
    <dgm:cxn modelId="{4EA5CCF6-CA11-4426-90C4-AD160CC62B78}" type="presOf" srcId="{0B651FF0-A290-4765-921A-21F09133C44D}" destId="{33E23512-1663-4DBF-BEDC-5AE8F2BA0D68}" srcOrd="0" destOrd="4" presId="urn:microsoft.com/office/officeart/2005/8/layout/list1"/>
    <dgm:cxn modelId="{AE0F3B49-93EF-489D-8A6D-977E3AA44D95}" type="presOf" srcId="{4B26EAB5-5AFB-44C6-B692-B44151222AE1}" destId="{16AC9ABB-A61B-44C6-89AF-E9B9CC474AF5}" srcOrd="0" destOrd="0" presId="urn:microsoft.com/office/officeart/2005/8/layout/list1"/>
    <dgm:cxn modelId="{12C456F7-EDD2-448C-A3D6-341296BD5524}" type="presOf" srcId="{540A102E-C9AF-43FE-B103-2B0073660C48}" destId="{DE08F994-5FDB-4074-ADAA-33200E7F5540}" srcOrd="1" destOrd="0" presId="urn:microsoft.com/office/officeart/2005/8/layout/list1"/>
    <dgm:cxn modelId="{A9D417ED-CC4C-4160-BF68-74DE179F984F}" type="presOf" srcId="{2AEC215A-D10A-47A9-B864-A97E1CFA4FB7}" destId="{D6C72881-D8D0-4EAA-9FA8-25FE1A7C3D3C}" srcOrd="0" destOrd="0" presId="urn:microsoft.com/office/officeart/2005/8/layout/list1"/>
    <dgm:cxn modelId="{8BC1BE84-3B13-42BF-A734-7A02F5A5B107}" type="presOf" srcId="{7E438C99-71D9-45B4-ABDF-212CC227E0CD}" destId="{F1E04FC4-4B4E-4D99-A1CF-00B40BC97105}" srcOrd="0" destOrd="0" presId="urn:microsoft.com/office/officeart/2005/8/layout/list1"/>
    <dgm:cxn modelId="{818A7C75-8C35-4398-81DF-0A8174BACE54}" type="presOf" srcId="{EF055001-89C9-4ED4-BD5C-B5892E82CAF4}" destId="{7CD9CA8D-4940-425F-8F4F-2F0C4C0EA59C}" srcOrd="0" destOrd="0" presId="urn:microsoft.com/office/officeart/2005/8/layout/list1"/>
    <dgm:cxn modelId="{2FED8DDC-EAA0-4502-A442-598E0A97A103}" type="presOf" srcId="{7E438C99-71D9-45B4-ABDF-212CC227E0CD}" destId="{A26E05DF-C9F9-4CAC-9B06-C762199006A8}" srcOrd="1" destOrd="0" presId="urn:microsoft.com/office/officeart/2005/8/layout/list1"/>
    <dgm:cxn modelId="{EF1572B3-98BE-450F-8433-027DCF9E162C}" srcId="{D8E34211-41AB-4D93-B2AF-42C68DD9FD00}" destId="{4CD714D6-A10D-4B9D-B9A0-AC55B07B8A3F}" srcOrd="0" destOrd="0" parTransId="{0E08F7AD-8666-4567-88CB-373865BEC2A2}" sibTransId="{4972896C-542D-49B6-A94B-E4DDE140F71C}"/>
    <dgm:cxn modelId="{D50535E4-8F7D-4A4E-A32F-0D7787C351AD}" srcId="{EF055001-89C9-4ED4-BD5C-B5892E82CAF4}" destId="{DF78734C-32D5-4A94-B564-CF3F7B0485BA}" srcOrd="5" destOrd="0" parTransId="{5338622F-4BEB-4E1A-BCF4-DD536EB1B32D}" sibTransId="{AAFBA837-937E-474B-989A-CA1404CF7578}"/>
    <dgm:cxn modelId="{81A0A23D-B641-4F55-BA04-66C38875FC26}" type="presOf" srcId="{6E815321-7090-4700-979B-633ADB260CF0}" destId="{3475D07F-F2CF-46C0-B1E7-CE0AF4AE0769}" srcOrd="1" destOrd="0" presId="urn:microsoft.com/office/officeart/2005/8/layout/list1"/>
    <dgm:cxn modelId="{CF218B7C-4500-4CF3-8D2B-AED5D18DFE48}" type="presParOf" srcId="{16AC9ABB-A61B-44C6-89AF-E9B9CC474AF5}" destId="{E5A7A64F-D320-406D-AB3D-B539EF065958}" srcOrd="0" destOrd="0" presId="urn:microsoft.com/office/officeart/2005/8/layout/list1"/>
    <dgm:cxn modelId="{7F0FF383-A17C-45E0-9EDC-1663B1747057}" type="presParOf" srcId="{E5A7A64F-D320-406D-AB3D-B539EF065958}" destId="{8D4186D8-ED5D-465E-9971-BE005700CBDF}" srcOrd="0" destOrd="0" presId="urn:microsoft.com/office/officeart/2005/8/layout/list1"/>
    <dgm:cxn modelId="{2790CF58-1B19-49EA-91B0-908545495A0E}" type="presParOf" srcId="{E5A7A64F-D320-406D-AB3D-B539EF065958}" destId="{3475D07F-F2CF-46C0-B1E7-CE0AF4AE0769}" srcOrd="1" destOrd="0" presId="urn:microsoft.com/office/officeart/2005/8/layout/list1"/>
    <dgm:cxn modelId="{BF17DFB1-4430-4C62-A449-5420A719659A}" type="presParOf" srcId="{16AC9ABB-A61B-44C6-89AF-E9B9CC474AF5}" destId="{70CF1375-BC76-49EB-A39E-9844C977F3AF}" srcOrd="1" destOrd="0" presId="urn:microsoft.com/office/officeart/2005/8/layout/list1"/>
    <dgm:cxn modelId="{4517CD70-A5EE-4A91-B614-F9D1CE7207E7}" type="presParOf" srcId="{16AC9ABB-A61B-44C6-89AF-E9B9CC474AF5}" destId="{B3BAFFB7-A7D7-4249-B74E-493AA5A06EFB}" srcOrd="2" destOrd="0" presId="urn:microsoft.com/office/officeart/2005/8/layout/list1"/>
    <dgm:cxn modelId="{6D06471E-A0C2-47C2-8166-B8A6D3386D01}" type="presParOf" srcId="{16AC9ABB-A61B-44C6-89AF-E9B9CC474AF5}" destId="{6DF3DD73-54AE-4467-903A-799C74C19305}" srcOrd="3" destOrd="0" presId="urn:microsoft.com/office/officeart/2005/8/layout/list1"/>
    <dgm:cxn modelId="{2E1163AF-D387-4B64-9092-578E1B237AB2}" type="presParOf" srcId="{16AC9ABB-A61B-44C6-89AF-E9B9CC474AF5}" destId="{7C97EDC5-F8F7-40A3-8DED-046BE07827F1}" srcOrd="4" destOrd="0" presId="urn:microsoft.com/office/officeart/2005/8/layout/list1"/>
    <dgm:cxn modelId="{F5495348-B467-49ED-8B3B-695C969BFFD8}" type="presParOf" srcId="{7C97EDC5-F8F7-40A3-8DED-046BE07827F1}" destId="{65588740-08A1-474E-AFEB-6BA6ECB3C949}" srcOrd="0" destOrd="0" presId="urn:microsoft.com/office/officeart/2005/8/layout/list1"/>
    <dgm:cxn modelId="{CF9B5FFC-9D14-4268-9AEA-D8F7A434E7C3}" type="presParOf" srcId="{7C97EDC5-F8F7-40A3-8DED-046BE07827F1}" destId="{1CBA5F11-B209-4CC7-871D-874C748D3090}" srcOrd="1" destOrd="0" presId="urn:microsoft.com/office/officeart/2005/8/layout/list1"/>
    <dgm:cxn modelId="{715FED3C-0582-43B9-AB15-0F0FBCC065B2}" type="presParOf" srcId="{16AC9ABB-A61B-44C6-89AF-E9B9CC474AF5}" destId="{46703270-802D-4D2B-9D86-94B819893324}" srcOrd="5" destOrd="0" presId="urn:microsoft.com/office/officeart/2005/8/layout/list1"/>
    <dgm:cxn modelId="{64D9A93E-41A4-45EB-8ECF-3AF2D48FB869}" type="presParOf" srcId="{16AC9ABB-A61B-44C6-89AF-E9B9CC474AF5}" destId="{746EE25A-0EF8-44E0-8D16-A5835D6B6C59}" srcOrd="6" destOrd="0" presId="urn:microsoft.com/office/officeart/2005/8/layout/list1"/>
    <dgm:cxn modelId="{B5CD614F-C554-4A84-A099-DA92FCA5E215}" type="presParOf" srcId="{16AC9ABB-A61B-44C6-89AF-E9B9CC474AF5}" destId="{98AC29A0-7C7E-4E79-AB00-8AF9C693D9FA}" srcOrd="7" destOrd="0" presId="urn:microsoft.com/office/officeart/2005/8/layout/list1"/>
    <dgm:cxn modelId="{D15AF024-A233-4826-878C-B3CCF2D58BF2}" type="presParOf" srcId="{16AC9ABB-A61B-44C6-89AF-E9B9CC474AF5}" destId="{B6E61C60-5EFD-499B-98B1-3997E955B487}" srcOrd="8" destOrd="0" presId="urn:microsoft.com/office/officeart/2005/8/layout/list1"/>
    <dgm:cxn modelId="{299E0CAD-74B0-44C2-9920-91533FD46ABE}" type="presParOf" srcId="{B6E61C60-5EFD-499B-98B1-3997E955B487}" destId="{F1E04FC4-4B4E-4D99-A1CF-00B40BC97105}" srcOrd="0" destOrd="0" presId="urn:microsoft.com/office/officeart/2005/8/layout/list1"/>
    <dgm:cxn modelId="{048992BF-315E-462F-88BA-5E9E6DE8E38D}" type="presParOf" srcId="{B6E61C60-5EFD-499B-98B1-3997E955B487}" destId="{A26E05DF-C9F9-4CAC-9B06-C762199006A8}" srcOrd="1" destOrd="0" presId="urn:microsoft.com/office/officeart/2005/8/layout/list1"/>
    <dgm:cxn modelId="{52F177B9-0761-4A40-B905-666ED408CCC7}" type="presParOf" srcId="{16AC9ABB-A61B-44C6-89AF-E9B9CC474AF5}" destId="{476BC3C2-AE28-42BA-BD1E-8402DAB19C2B}" srcOrd="9" destOrd="0" presId="urn:microsoft.com/office/officeart/2005/8/layout/list1"/>
    <dgm:cxn modelId="{7D9D5C81-4079-4AF4-BC19-379C4AE30E56}" type="presParOf" srcId="{16AC9ABB-A61B-44C6-89AF-E9B9CC474AF5}" destId="{BCC9E3CF-801A-4879-80F8-FEF575369874}" srcOrd="10" destOrd="0" presId="urn:microsoft.com/office/officeart/2005/8/layout/list1"/>
    <dgm:cxn modelId="{DD04103D-343F-425B-8C6F-52AD7CEB7F66}" type="presParOf" srcId="{16AC9ABB-A61B-44C6-89AF-E9B9CC474AF5}" destId="{450BD4C8-9753-4CB6-B33C-9E801AC10956}" srcOrd="11" destOrd="0" presId="urn:microsoft.com/office/officeart/2005/8/layout/list1"/>
    <dgm:cxn modelId="{89373C07-8241-48AF-B1CC-376AF86D67B9}" type="presParOf" srcId="{16AC9ABB-A61B-44C6-89AF-E9B9CC474AF5}" destId="{A41E6552-57AA-4BBB-8141-CDA96161057A}" srcOrd="12" destOrd="0" presId="urn:microsoft.com/office/officeart/2005/8/layout/list1"/>
    <dgm:cxn modelId="{C2C5E8BC-ACD3-4F58-B401-998443C3EF4E}" type="presParOf" srcId="{A41E6552-57AA-4BBB-8141-CDA96161057A}" destId="{06EBCF0C-0EEA-4A40-989A-40757AF7D584}" srcOrd="0" destOrd="0" presId="urn:microsoft.com/office/officeart/2005/8/layout/list1"/>
    <dgm:cxn modelId="{EB9AC805-200F-41D8-AC72-9638F0BCE45B}" type="presParOf" srcId="{A41E6552-57AA-4BBB-8141-CDA96161057A}" destId="{DE08F994-5FDB-4074-ADAA-33200E7F5540}" srcOrd="1" destOrd="0" presId="urn:microsoft.com/office/officeart/2005/8/layout/list1"/>
    <dgm:cxn modelId="{2A6357F7-835A-4AA0-9FA6-6539C2ACEB30}" type="presParOf" srcId="{16AC9ABB-A61B-44C6-89AF-E9B9CC474AF5}" destId="{AE36F7B1-498A-44F1-A146-FF6A6B034FD7}" srcOrd="13" destOrd="0" presId="urn:microsoft.com/office/officeart/2005/8/layout/list1"/>
    <dgm:cxn modelId="{AB33EF0D-4D32-4732-8FB6-ADD7D7A21C82}" type="presParOf" srcId="{16AC9ABB-A61B-44C6-89AF-E9B9CC474AF5}" destId="{D6C72881-D8D0-4EAA-9FA8-25FE1A7C3D3C}" srcOrd="14" destOrd="0" presId="urn:microsoft.com/office/officeart/2005/8/layout/list1"/>
    <dgm:cxn modelId="{88ACCA63-1053-4C6D-8B91-62E16185F383}" type="presParOf" srcId="{16AC9ABB-A61B-44C6-89AF-E9B9CC474AF5}" destId="{3B7EB219-BA84-4F38-A1F0-FB69689EF534}" srcOrd="15" destOrd="0" presId="urn:microsoft.com/office/officeart/2005/8/layout/list1"/>
    <dgm:cxn modelId="{811C32E3-EE6F-400A-A99E-2AB5797F98D7}" type="presParOf" srcId="{16AC9ABB-A61B-44C6-89AF-E9B9CC474AF5}" destId="{A916AC24-6767-4BBF-9932-9A1AF05AA11D}" srcOrd="16" destOrd="0" presId="urn:microsoft.com/office/officeart/2005/8/layout/list1"/>
    <dgm:cxn modelId="{D31F63BF-9FDF-42AD-9041-4C8E17055542}" type="presParOf" srcId="{A916AC24-6767-4BBF-9932-9A1AF05AA11D}" destId="{7CD9CA8D-4940-425F-8F4F-2F0C4C0EA59C}" srcOrd="0" destOrd="0" presId="urn:microsoft.com/office/officeart/2005/8/layout/list1"/>
    <dgm:cxn modelId="{3A0E0053-5A55-4421-BDEB-4A94ED078261}" type="presParOf" srcId="{A916AC24-6767-4BBF-9932-9A1AF05AA11D}" destId="{52ACDB65-F5C9-4562-9AA2-A0F8C6846A41}" srcOrd="1" destOrd="0" presId="urn:microsoft.com/office/officeart/2005/8/layout/list1"/>
    <dgm:cxn modelId="{635BA147-34D1-4809-91BF-86042D84F41C}" type="presParOf" srcId="{16AC9ABB-A61B-44C6-89AF-E9B9CC474AF5}" destId="{441955C8-3FBA-4550-9BAC-82A5F6B05FE1}" srcOrd="17" destOrd="0" presId="urn:microsoft.com/office/officeart/2005/8/layout/list1"/>
    <dgm:cxn modelId="{FE33748E-CD63-49C9-BA42-72F0BB7FDC95}" type="presParOf" srcId="{16AC9ABB-A61B-44C6-89AF-E9B9CC474AF5}" destId="{33E23512-1663-4DBF-BEDC-5AE8F2BA0D68}" srcOrd="18" destOrd="0" presId="urn:microsoft.com/office/officeart/2005/8/layout/list1"/>
    <dgm:cxn modelId="{53F722F5-6143-4C05-A5C8-B2CAC47FCD0B}" type="presParOf" srcId="{16AC9ABB-A61B-44C6-89AF-E9B9CC474AF5}" destId="{631C8719-7BC3-4E09-A067-A908766FFAA2}" srcOrd="19" destOrd="0" presId="urn:microsoft.com/office/officeart/2005/8/layout/list1"/>
    <dgm:cxn modelId="{EFB8FC7E-C4F8-43AB-BA05-95698DD99992}" type="presParOf" srcId="{16AC9ABB-A61B-44C6-89AF-E9B9CC474AF5}" destId="{785D2536-112D-44FE-842E-81A8D0CFD215}" srcOrd="20" destOrd="0" presId="urn:microsoft.com/office/officeart/2005/8/layout/list1"/>
    <dgm:cxn modelId="{36A7F5C0-0934-477B-BD09-45764DACCDB7}" type="presParOf" srcId="{785D2536-112D-44FE-842E-81A8D0CFD215}" destId="{97CD9A73-721A-4391-84E6-106E814F3893}" srcOrd="0" destOrd="0" presId="urn:microsoft.com/office/officeart/2005/8/layout/list1"/>
    <dgm:cxn modelId="{A768DD66-C09D-4F89-B051-BE2CA9542DE4}" type="presParOf" srcId="{785D2536-112D-44FE-842E-81A8D0CFD215}" destId="{900104D5-578A-4F01-8CB7-D3A07FBCFB66}" srcOrd="1" destOrd="0" presId="urn:microsoft.com/office/officeart/2005/8/layout/list1"/>
    <dgm:cxn modelId="{532B1039-09EF-4EB9-901F-FED976D3B8EB}" type="presParOf" srcId="{16AC9ABB-A61B-44C6-89AF-E9B9CC474AF5}" destId="{449683BE-3ED7-4010-8553-A1E38B409DDF}" srcOrd="21" destOrd="0" presId="urn:microsoft.com/office/officeart/2005/8/layout/list1"/>
    <dgm:cxn modelId="{97DEC87A-81BE-4216-9FD6-FA66A0BDCCCE}" type="presParOf" srcId="{16AC9ABB-A61B-44C6-89AF-E9B9CC474AF5}" destId="{80C5D09F-BAC1-4978-BD7D-0A39F47DA08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AFFB7-A7D7-4249-B74E-493AA5A06EFB}">
      <dsp:nvSpPr>
        <dsp:cNvPr id="0" name=""/>
        <dsp:cNvSpPr/>
      </dsp:nvSpPr>
      <dsp:spPr>
        <a:xfrm>
          <a:off x="0" y="351103"/>
          <a:ext cx="860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5D07F-F2CF-46C0-B1E7-CE0AF4AE0769}">
      <dsp:nvSpPr>
        <dsp:cNvPr id="0" name=""/>
        <dsp:cNvSpPr/>
      </dsp:nvSpPr>
      <dsp:spPr>
        <a:xfrm>
          <a:off x="439724" y="162596"/>
          <a:ext cx="623691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732 MWh fjärrvärmebesparing = 686.616:- /år Inkl. moms. (938:-/MWh)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58458" y="181330"/>
        <a:ext cx="6199442" cy="346292"/>
      </dsp:txXfrm>
    </dsp:sp>
    <dsp:sp modelId="{746EE25A-0EF8-44E0-8D16-A5835D6B6C59}">
      <dsp:nvSpPr>
        <dsp:cNvPr id="0" name=""/>
        <dsp:cNvSpPr/>
      </dsp:nvSpPr>
      <dsp:spPr>
        <a:xfrm>
          <a:off x="0" y="940783"/>
          <a:ext cx="860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A5F11-B209-4CC7-871D-874C748D3090}">
      <dsp:nvSpPr>
        <dsp:cNvPr id="0" name=""/>
        <dsp:cNvSpPr/>
      </dsp:nvSpPr>
      <dsp:spPr>
        <a:xfrm>
          <a:off x="460589" y="795461"/>
          <a:ext cx="621944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187 MWh elenergi =  210.375:-/år Inkl. Moms   (1125:-/MWh)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79323" y="814195"/>
        <a:ext cx="6181976" cy="346292"/>
      </dsp:txXfrm>
    </dsp:sp>
    <dsp:sp modelId="{BCC9E3CF-801A-4879-80F8-FEF575369874}">
      <dsp:nvSpPr>
        <dsp:cNvPr id="0" name=""/>
        <dsp:cNvSpPr/>
      </dsp:nvSpPr>
      <dsp:spPr>
        <a:xfrm>
          <a:off x="0" y="1530463"/>
          <a:ext cx="860400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E05DF-C9F9-4CAC-9B06-C762199006A8}">
      <dsp:nvSpPr>
        <dsp:cNvPr id="0" name=""/>
        <dsp:cNvSpPr/>
      </dsp:nvSpPr>
      <dsp:spPr>
        <a:xfrm>
          <a:off x="432015" y="1318566"/>
          <a:ext cx="622227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Kostnadsreducering = ca. 476.000:- /år Inkl. moms = 7,3 år återbetalningstid.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50749" y="1337300"/>
        <a:ext cx="6184807" cy="346292"/>
      </dsp:txXfrm>
    </dsp:sp>
    <dsp:sp modelId="{D6C72881-D8D0-4EAA-9FA8-25FE1A7C3D3C}">
      <dsp:nvSpPr>
        <dsp:cNvPr id="0" name=""/>
        <dsp:cNvSpPr/>
      </dsp:nvSpPr>
      <dsp:spPr>
        <a:xfrm>
          <a:off x="0" y="2093900"/>
          <a:ext cx="86040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66" tIns="270764" rIns="66776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Samtliga åtgärder 3.575.000:- Inkl moms.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0" y="2093900"/>
        <a:ext cx="8604000" cy="542587"/>
      </dsp:txXfrm>
    </dsp:sp>
    <dsp:sp modelId="{DE08F994-5FDB-4074-ADAA-33200E7F5540}">
      <dsp:nvSpPr>
        <dsp:cNvPr id="0" name=""/>
        <dsp:cNvSpPr/>
      </dsp:nvSpPr>
      <dsp:spPr>
        <a:xfrm>
          <a:off x="430200" y="1912586"/>
          <a:ext cx="6222275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Investering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48934" y="1931320"/>
        <a:ext cx="6184807" cy="346292"/>
      </dsp:txXfrm>
    </dsp:sp>
    <dsp:sp modelId="{33E23512-1663-4DBF-BEDC-5AE8F2BA0D68}">
      <dsp:nvSpPr>
        <dsp:cNvPr id="0" name=""/>
        <dsp:cNvSpPr/>
      </dsp:nvSpPr>
      <dsp:spPr>
        <a:xfrm>
          <a:off x="0" y="2924811"/>
          <a:ext cx="8604000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66" tIns="270764" rIns="66776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Installation av en frekvensstyrd värmepump,(unik systemlösning av Schneider)  </a:t>
          </a:r>
          <a:endParaRPr lang="sv-SE" sz="13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Installation av underkylare  -förvärmning av kallvatten/ större COP</a:t>
          </a:r>
          <a:endParaRPr lang="sv-SE" sz="1300" kern="1200" dirty="0" smtClean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Installation av värmeförråd </a:t>
          </a:r>
          <a:endParaRPr lang="sv-SE" sz="1300" kern="1200" dirty="0" smtClean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Installation av köldbärare mellan värmecentral och frånluftsfläktar</a:t>
          </a:r>
          <a:endParaRPr lang="sv-SE" sz="1300" kern="1200" dirty="0" smtClean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Installation av 6 st. återvinningsbatterier i frånluftssystemet </a:t>
          </a:r>
          <a:endParaRPr lang="sv-SE" sz="1300" kern="1200" dirty="0" smtClean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smtClean="0">
              <a:solidFill>
                <a:schemeClr val="tx1"/>
              </a:solidFill>
            </a:rPr>
            <a:t>Uppdatering av styr och övervakningssystem för nya funktioner</a:t>
          </a:r>
          <a:endParaRPr lang="sv-SE" sz="1300" kern="1200" dirty="0">
            <a:solidFill>
              <a:schemeClr val="tx1"/>
            </a:solidFill>
          </a:endParaRPr>
        </a:p>
      </dsp:txBody>
      <dsp:txXfrm>
        <a:off x="0" y="2924811"/>
        <a:ext cx="8604000" cy="1556100"/>
      </dsp:txXfrm>
    </dsp:sp>
    <dsp:sp modelId="{52ACDB65-F5C9-4562-9AA2-A0F8C6846A41}">
      <dsp:nvSpPr>
        <dsp:cNvPr id="0" name=""/>
        <dsp:cNvSpPr/>
      </dsp:nvSpPr>
      <dsp:spPr>
        <a:xfrm>
          <a:off x="432049" y="2736304"/>
          <a:ext cx="62209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Leverans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50783" y="2755038"/>
        <a:ext cx="6183482" cy="346292"/>
      </dsp:txXfrm>
    </dsp:sp>
    <dsp:sp modelId="{80C5D09F-BAC1-4978-BD7D-0A39F47DA080}">
      <dsp:nvSpPr>
        <dsp:cNvPr id="0" name=""/>
        <dsp:cNvSpPr/>
      </dsp:nvSpPr>
      <dsp:spPr>
        <a:xfrm>
          <a:off x="0" y="4742991"/>
          <a:ext cx="8604000" cy="5425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7766" tIns="270764" rIns="66776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ABT 06 – Garanterad funktion och levererade produkter i 5 år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0" y="4742991"/>
        <a:ext cx="8604000" cy="542587"/>
      </dsp:txXfrm>
    </dsp:sp>
    <dsp:sp modelId="{900104D5-578A-4F01-8CB7-D3A07FBCFB66}">
      <dsp:nvSpPr>
        <dsp:cNvPr id="0" name=""/>
        <dsp:cNvSpPr/>
      </dsp:nvSpPr>
      <dsp:spPr>
        <a:xfrm>
          <a:off x="430200" y="4551111"/>
          <a:ext cx="6220950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648" tIns="0" rIns="227648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>
              <a:latin typeface="Arial" pitchFamily="34" charset="0"/>
              <a:cs typeface="Arial" pitchFamily="34" charset="0"/>
            </a:rPr>
            <a:t>Totalentreprenad</a:t>
          </a:r>
          <a:endParaRPr lang="sv-SE" sz="1300" kern="1200" dirty="0">
            <a:latin typeface="Arial" pitchFamily="34" charset="0"/>
            <a:cs typeface="Arial" pitchFamily="34" charset="0"/>
          </a:endParaRPr>
        </a:p>
      </dsp:txBody>
      <dsp:txXfrm>
        <a:off x="448934" y="4569845"/>
        <a:ext cx="6183482" cy="346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04B42CF-C806-44DF-9AD2-D12B903F19F1}" type="datetimeFigureOut">
              <a:rPr lang="en-US"/>
              <a:pPr>
                <a:defRPr/>
              </a:pPr>
              <a:t>10/11/2015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BC7E658-04DA-4E7D-9455-71290E78E5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73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714877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Klicka här för att ändra format på bakgrundstexten</a:t>
            </a:r>
          </a:p>
          <a:p>
            <a:pPr lvl="1"/>
            <a:r>
              <a:rPr lang="en-US" noProof="0" smtClean="0"/>
              <a:t>Nivå två</a:t>
            </a:r>
          </a:p>
          <a:p>
            <a:pPr lvl="2"/>
            <a:r>
              <a:rPr lang="en-US" noProof="0" smtClean="0"/>
              <a:t>Nivå tre</a:t>
            </a:r>
          </a:p>
          <a:p>
            <a:pPr lvl="3"/>
            <a:r>
              <a:rPr lang="en-US" noProof="0" smtClean="0"/>
              <a:t>Nivå fyra</a:t>
            </a:r>
          </a:p>
          <a:p>
            <a:pPr lvl="4"/>
            <a:r>
              <a:rPr lang="en-US" noProof="0" smtClean="0"/>
              <a:t>Nivå fem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5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863BCB2-00D8-41ED-BFD6-CB29389F70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306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  <p:sp>
        <p:nvSpPr>
          <p:cNvPr id="717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F0A30-DED4-4DD7-B7C7-A786731EB875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Logo SE A4 Blan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modify the 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SEOptimist" pitchFamily="2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</a:t>
            </a:r>
            <a:r>
              <a:rPr lang="fr-FR"/>
              <a:t> to modify the sub-title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372225" y="5229225"/>
            <a:ext cx="2270125" cy="13684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v-S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31800" y="77788"/>
            <a:ext cx="8280400" cy="115093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31800" y="1773238"/>
            <a:ext cx="8280400" cy="45259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31800" y="77788"/>
            <a:ext cx="8280400" cy="62214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8313" y="6577013"/>
            <a:ext cx="8223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>
              <a:defRPr/>
            </a:pPr>
            <a:r>
              <a:rPr lang="en-GB" sz="800" dirty="0">
                <a:solidFill>
                  <a:schemeClr val="bg2"/>
                </a:solidFill>
              </a:rPr>
              <a:t>Schneider Electric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604250" y="6599238"/>
            <a:ext cx="288925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661988">
              <a:defRPr/>
            </a:pPr>
            <a:fld id="{D7FEFC5F-EDCE-47D1-A09D-18A3F71DA625}" type="slidenum">
              <a:rPr lang="fr-FR" sz="800">
                <a:solidFill>
                  <a:schemeClr val="bg2"/>
                </a:solidFill>
              </a:rPr>
              <a:pPr defTabSz="661988">
                <a:defRPr/>
              </a:pPr>
              <a:t>‹#›</a:t>
            </a:fld>
            <a:endParaRPr lang="fr-FR" sz="800" dirty="0">
              <a:solidFill>
                <a:schemeClr val="bg2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modify the text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modify the title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325563" y="6577013"/>
            <a:ext cx="9810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661988">
              <a:defRPr/>
            </a:pPr>
            <a:r>
              <a:rPr lang="en-GB" sz="800" dirty="0">
                <a:solidFill>
                  <a:schemeClr val="bg2"/>
                </a:solidFill>
              </a:rPr>
              <a:t>- Buildings - Business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9" r:id="rId2"/>
    <p:sldLayoutId id="2147483758" r:id="rId3"/>
    <p:sldLayoutId id="2147483757" r:id="rId4"/>
    <p:sldLayoutId id="2147483756" r:id="rId5"/>
    <p:sldLayoutId id="2147483755" r:id="rId6"/>
    <p:sldLayoutId id="2147483754" r:id="rId7"/>
    <p:sldLayoutId id="2147483753" r:id="rId8"/>
    <p:sldLayoutId id="2147483752" r:id="rId9"/>
    <p:sldLayoutId id="2147483751" r:id="rId10"/>
    <p:sldLayoutId id="2147483750" r:id="rId11"/>
    <p:sldLayoutId id="2147483749" r:id="rId12"/>
    <p:sldLayoutId id="2147483748" r:id="rId13"/>
    <p:sldLayoutId id="2147483760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SEOptimist" pitchFamily="2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SEOptimist" pitchFamily="2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EOptimist" pitchFamily="2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SEOptimist" pitchFamily="2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FVP-eng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emf"/><Relationship Id="rId5" Type="http://schemas.openxmlformats.org/officeDocument/2006/relationships/image" Target="../media/image8.emf"/><Relationship Id="rId10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Microsoft_Excel_97-2003_Worksheet1.xls"/><Relationship Id="rId9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8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92696"/>
            <a:ext cx="8424862" cy="1550988"/>
          </a:xfrm>
        </p:spPr>
        <p:txBody>
          <a:bodyPr/>
          <a:lstStyle/>
          <a:p>
            <a:pPr eaLnBrk="1" hangingPunct="1"/>
            <a:r>
              <a:rPr lang="sv-SE" sz="4000" dirty="0" smtClean="0">
                <a:solidFill>
                  <a:schemeClr val="bg1"/>
                </a:solidFill>
              </a:rPr>
              <a:t>Brf Finnboda Port</a:t>
            </a:r>
            <a:br>
              <a:rPr lang="sv-SE" sz="4000" dirty="0" smtClean="0">
                <a:solidFill>
                  <a:schemeClr val="bg1"/>
                </a:solidFill>
              </a:rPr>
            </a:br>
            <a:r>
              <a:rPr lang="sv-SE" sz="4000" dirty="0" smtClean="0">
                <a:solidFill>
                  <a:schemeClr val="bg1"/>
                </a:solidFill>
              </a:rPr>
              <a:t>Analys &amp; Åtgärdsförslag</a:t>
            </a:r>
            <a:br>
              <a:rPr lang="sv-SE" sz="4000" dirty="0" smtClean="0">
                <a:solidFill>
                  <a:schemeClr val="bg1"/>
                </a:solidFill>
              </a:rPr>
            </a:br>
            <a:r>
              <a:rPr lang="sv-SE" sz="4000" dirty="0" smtClean="0">
                <a:solidFill>
                  <a:schemeClr val="bg1"/>
                </a:solidFill>
              </a:rPr>
              <a:t>FLVP </a:t>
            </a:r>
            <a:r>
              <a:rPr lang="sv-SE" sz="2800" dirty="0" smtClean="0"/>
              <a:t/>
            </a:r>
            <a:br>
              <a:rPr lang="sv-SE" sz="2800" dirty="0" smtClean="0"/>
            </a:br>
            <a:endParaRPr lang="sv-SE" sz="2800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2996952"/>
            <a:ext cx="8532813" cy="1655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dirty="0" smtClean="0">
                <a:solidFill>
                  <a:schemeClr val="bg1"/>
                </a:solidFill>
              </a:rPr>
              <a:t>Datum : 2015-10</a:t>
            </a:r>
          </a:p>
          <a:p>
            <a:pPr eaLnBrk="1" hangingPunct="1">
              <a:lnSpc>
                <a:spcPct val="80000"/>
              </a:lnSpc>
            </a:pPr>
            <a:endParaRPr lang="sv-SE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v-SE" dirty="0" smtClean="0">
                <a:solidFill>
                  <a:schemeClr val="bg1"/>
                </a:solidFill>
              </a:rPr>
              <a:t>Utförande : Jimmy Wirz</a:t>
            </a:r>
            <a:endParaRPr lang="sv-SE" sz="10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v-SE" dirty="0" smtClean="0">
                <a:solidFill>
                  <a:schemeClr val="bg1"/>
                </a:solidFill>
              </a:rPr>
              <a:t>	      	</a:t>
            </a:r>
            <a:endParaRPr lang="sv-SE" sz="1000" u="sng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v-SE" dirty="0" smtClean="0">
                <a:solidFill>
                  <a:schemeClr val="bg1"/>
                </a:solidFill>
              </a:rPr>
              <a:t>	      </a:t>
            </a:r>
            <a:r>
              <a:rPr lang="sv-SE" sz="1000" dirty="0" smtClean="0"/>
              <a:t>		</a:t>
            </a:r>
            <a:endParaRPr lang="sv-SE" sz="1000" u="sng" dirty="0" smtClean="0"/>
          </a:p>
          <a:p>
            <a:pPr eaLnBrk="1" hangingPunct="1">
              <a:lnSpc>
                <a:spcPct val="80000"/>
              </a:lnSpc>
            </a:pPr>
            <a:r>
              <a:rPr lang="sv-SE" dirty="0" smtClean="0"/>
              <a:t>	     </a:t>
            </a:r>
            <a:r>
              <a:rPr lang="sv-SE" sz="1000" dirty="0" smtClean="0"/>
              <a:t>	</a:t>
            </a:r>
            <a:endParaRPr lang="sv-SE" sz="1000" u="sng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9144000" cy="164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2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" y="442912"/>
            <a:ext cx="8305800" cy="5972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2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00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188913"/>
            <a:ext cx="8208962" cy="1350962"/>
          </a:xfrm>
        </p:spPr>
        <p:txBody>
          <a:bodyPr/>
          <a:lstStyle/>
          <a:p>
            <a:pPr eaLnBrk="1" hangingPunct="1"/>
            <a:r>
              <a:rPr lang="sv-SE" sz="2800" smtClean="0"/>
              <a:t>Brf Äppelträdet sänker sina energikostnader med Schneider-electrics integrerade lösningar</a:t>
            </a:r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5080000" y="1538288"/>
            <a:ext cx="4064000" cy="2990850"/>
          </a:xfrm>
          <a:noFill/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None/>
            </a:pPr>
            <a:r>
              <a:rPr lang="sv-SE" sz="1100" smtClean="0"/>
              <a:t>	Anledning till samarbetet med Schneider Electric </a:t>
            </a:r>
          </a:p>
          <a:p>
            <a:pPr marL="612775" lvl="1" indent="-268288" eaLnBrk="1" hangingPunct="1"/>
            <a:r>
              <a:rPr lang="sv-SE" sz="1100" smtClean="0"/>
              <a:t>Höga energikostnader</a:t>
            </a:r>
          </a:p>
          <a:p>
            <a:pPr marL="612775" lvl="1" indent="-268288" eaLnBrk="1" hangingPunct="1"/>
            <a:r>
              <a:rPr lang="sv-SE" sz="1100" smtClean="0"/>
              <a:t>Höga driftskostnader</a:t>
            </a:r>
          </a:p>
          <a:p>
            <a:pPr marL="612775" lvl="1" indent="-268288" eaLnBrk="1" hangingPunct="1"/>
            <a:r>
              <a:rPr lang="sv-SE" sz="1100" smtClean="0"/>
              <a:t>Behov av ökad kontroll över energi och övrig media</a:t>
            </a:r>
          </a:p>
          <a:p>
            <a:pPr marL="612775" lvl="1" indent="-268288" eaLnBrk="1" hangingPunct="1"/>
            <a:r>
              <a:rPr lang="sv-SE" sz="1100" smtClean="0"/>
              <a:t>Få bättre kontroll på fastigheterna</a:t>
            </a:r>
          </a:p>
          <a:p>
            <a:pPr marL="612775" lvl="1" indent="-268288" eaLnBrk="1" hangingPunct="1"/>
            <a:r>
              <a:rPr lang="sv-SE" sz="1100" smtClean="0"/>
              <a:t>Höja kompetensen inom driftorganisationen</a:t>
            </a:r>
          </a:p>
          <a:p>
            <a:pPr marL="612775" lvl="1" indent="-268288" eaLnBrk="1" hangingPunct="1"/>
            <a:r>
              <a:rPr lang="sv-SE" sz="1100" smtClean="0"/>
              <a:t>Vilja att förändra arbetssätt och effektivisera</a:t>
            </a:r>
            <a:br>
              <a:rPr lang="sv-SE" sz="1100" smtClean="0"/>
            </a:br>
            <a:r>
              <a:rPr lang="sv-SE" sz="1100" smtClean="0"/>
              <a:t> </a:t>
            </a:r>
          </a:p>
          <a:p>
            <a:pPr marL="342900" indent="-342900" eaLnBrk="1" hangingPunct="1">
              <a:buFont typeface="Arial" charset="0"/>
              <a:buNone/>
            </a:pPr>
            <a:r>
              <a:rPr lang="sv-SE" sz="1100" smtClean="0"/>
              <a:t>	Resultat </a:t>
            </a:r>
          </a:p>
          <a:p>
            <a:pPr marL="612775" lvl="1" indent="-268288" eaLnBrk="1" hangingPunct="1"/>
            <a:r>
              <a:rPr lang="sv-SE" sz="1100" smtClean="0"/>
              <a:t>Lägre energiförbrukning</a:t>
            </a:r>
          </a:p>
          <a:p>
            <a:pPr marL="612775" lvl="1" indent="-268288" eaLnBrk="1" hangingPunct="1"/>
            <a:r>
              <a:rPr lang="sv-SE" sz="1100" smtClean="0"/>
              <a:t>Mindre  miljöpåverkan</a:t>
            </a:r>
          </a:p>
          <a:p>
            <a:pPr marL="612775" lvl="1" indent="-268288" eaLnBrk="1" hangingPunct="1"/>
            <a:r>
              <a:rPr lang="sv-SE" sz="1100" smtClean="0"/>
              <a:t>Ökad kostnadskontroll</a:t>
            </a:r>
          </a:p>
          <a:p>
            <a:pPr marL="612775" lvl="1" indent="-268288" eaLnBrk="1" hangingPunct="1"/>
            <a:r>
              <a:rPr lang="sv-SE" sz="1100" smtClean="0"/>
              <a:t>Nya rutiner och verktyg för effektiv drift</a:t>
            </a:r>
          </a:p>
          <a:p>
            <a:pPr marL="612775" lvl="1" indent="-268288" eaLnBrk="1" hangingPunct="1">
              <a:buFont typeface="Arial" charset="0"/>
              <a:buNone/>
            </a:pPr>
            <a:endParaRPr lang="sv-SE" sz="1100" smtClean="0"/>
          </a:p>
          <a:p>
            <a:pPr marL="342900" indent="-342900" eaLnBrk="1" hangingPunct="1">
              <a:buFont typeface="Arial" charset="0"/>
              <a:buNone/>
            </a:pPr>
            <a:r>
              <a:rPr lang="sv-SE" sz="1100" smtClean="0"/>
              <a:t>	. </a:t>
            </a:r>
          </a:p>
        </p:txBody>
      </p:sp>
      <p:sp>
        <p:nvSpPr>
          <p:cNvPr id="3076" name="AutoShape 6"/>
          <p:cNvSpPr>
            <a:spLocks noChangeArrowheads="1"/>
          </p:cNvSpPr>
          <p:nvPr/>
        </p:nvSpPr>
        <p:spPr bwMode="auto">
          <a:xfrm>
            <a:off x="206374" y="1449388"/>
            <a:ext cx="1773337" cy="4545012"/>
          </a:xfrm>
          <a:prstGeom prst="flowChartAlternateProcess">
            <a:avLst/>
          </a:prstGeom>
          <a:solidFill>
            <a:schemeClr val="accent1"/>
          </a:solidFill>
          <a:ln w="127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sv-SE" sz="1000" dirty="0">
              <a:solidFill>
                <a:schemeClr val="bg1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endParaRPr lang="sv-SE" sz="800" b="1" dirty="0">
              <a:solidFill>
                <a:srgbClr val="FFFFFF"/>
              </a:solidFill>
            </a:endParaRPr>
          </a:p>
          <a:p>
            <a:r>
              <a:rPr lang="sv-SE" sz="800" b="1" dirty="0">
                <a:solidFill>
                  <a:srgbClr val="FFFFFF"/>
                </a:solidFill>
              </a:rPr>
              <a:t>GENOMFÖRT PROJEKT</a:t>
            </a:r>
          </a:p>
          <a:p>
            <a:endParaRPr lang="sv-SE" sz="800" b="1" dirty="0">
              <a:solidFill>
                <a:srgbClr val="FFFFFF"/>
              </a:solidFill>
            </a:endParaRPr>
          </a:p>
          <a:p>
            <a:r>
              <a:rPr lang="sv-SE" sz="800" b="1" dirty="0">
                <a:solidFill>
                  <a:srgbClr val="FFFFFF"/>
                </a:solidFill>
              </a:rPr>
              <a:t>YTA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78 st Lägenheter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Ca 7120 kvm</a:t>
            </a:r>
          </a:p>
          <a:p>
            <a:endParaRPr lang="sv-SE" sz="800" b="1" dirty="0">
              <a:solidFill>
                <a:schemeClr val="bg1"/>
              </a:solidFill>
            </a:endParaRPr>
          </a:p>
          <a:p>
            <a:r>
              <a:rPr lang="sv-SE" sz="800" b="1" dirty="0">
                <a:solidFill>
                  <a:schemeClr val="bg1"/>
                </a:solidFill>
              </a:rPr>
              <a:t>BESPARINGSMÅL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324 000 Kr/år* Total energi</a:t>
            </a:r>
          </a:p>
          <a:p>
            <a:endParaRPr lang="sv-SE" sz="800" b="1" dirty="0">
              <a:solidFill>
                <a:schemeClr val="bg1"/>
              </a:solidFill>
            </a:endParaRPr>
          </a:p>
          <a:p>
            <a:r>
              <a:rPr lang="sv-SE" sz="800" b="1" dirty="0">
                <a:solidFill>
                  <a:schemeClr val="bg1"/>
                </a:solidFill>
              </a:rPr>
              <a:t>BERÄKNAD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ÅTERBETALNINGSTID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6,5 År</a:t>
            </a:r>
          </a:p>
          <a:p>
            <a:endParaRPr lang="sv-SE" sz="800" b="1" dirty="0">
              <a:solidFill>
                <a:schemeClr val="bg1"/>
              </a:solidFill>
            </a:endParaRPr>
          </a:p>
          <a:p>
            <a:r>
              <a:rPr lang="sv-SE" sz="800" b="1" dirty="0">
                <a:solidFill>
                  <a:schemeClr val="bg1"/>
                </a:solidFill>
              </a:rPr>
              <a:t>START AV INSTALLATION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2013-08-01</a:t>
            </a:r>
          </a:p>
          <a:p>
            <a:endParaRPr lang="sv-SE" sz="800" b="1" dirty="0">
              <a:solidFill>
                <a:schemeClr val="bg1"/>
              </a:solidFill>
            </a:endParaRPr>
          </a:p>
          <a:p>
            <a:r>
              <a:rPr lang="sv-SE" sz="800" b="1" dirty="0">
                <a:solidFill>
                  <a:schemeClr val="bg1"/>
                </a:solidFill>
              </a:rPr>
              <a:t>IMPLEMENTERINGSTID</a:t>
            </a:r>
          </a:p>
          <a:p>
            <a:r>
              <a:rPr lang="sv-SE" sz="800" b="1" dirty="0">
                <a:solidFill>
                  <a:schemeClr val="bg1"/>
                </a:solidFill>
              </a:rPr>
              <a:t>3 Månader</a:t>
            </a:r>
          </a:p>
          <a:p>
            <a:endParaRPr lang="sv-SE" sz="800" b="1" dirty="0">
              <a:solidFill>
                <a:srgbClr val="FFFFFF"/>
              </a:solidFill>
            </a:endParaRPr>
          </a:p>
          <a:p>
            <a:r>
              <a:rPr lang="sv-SE" sz="800" b="1" dirty="0">
                <a:solidFill>
                  <a:srgbClr val="FFFFFF"/>
                </a:solidFill>
              </a:rPr>
              <a:t>PROJEKTFAS</a:t>
            </a:r>
          </a:p>
          <a:p>
            <a:r>
              <a:rPr lang="sv-SE" sz="800" b="1" dirty="0">
                <a:solidFill>
                  <a:srgbClr val="FFFFFF"/>
                </a:solidFill>
              </a:rPr>
              <a:t>Uppföljning &amp; Optimering</a:t>
            </a:r>
          </a:p>
          <a:p>
            <a:endParaRPr lang="sv-SE" sz="800" b="1" dirty="0">
              <a:solidFill>
                <a:srgbClr val="FFFFFF"/>
              </a:solidFill>
            </a:endParaRPr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1692275" y="1493838"/>
            <a:ext cx="3733800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000" bIns="1080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sv-SE" sz="1200" dirty="0">
                <a:solidFill>
                  <a:schemeClr val="accent1"/>
                </a:solidFill>
              </a:rPr>
              <a:t>	Projektinnehåll 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Installation av frekvensstyrd frånluftsvärmepump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Integrerat system för värmeåtervinning till tappvarmvattensystem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Installation av överordnat styrsystem via Schneider Electrics driftcentral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Återvinning av värmespill i tvättstuga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Injustering av värmesystem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OTC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Utetemperaturkompenserad ventilation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Kompetensöverföring till driftentreprenör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Driftoptimeringar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Målstyrning av energi- och driftarbetet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Verktyg och metoder för effektivare  energiarbete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Utveckling av larmsystem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5 års garanti på samtliga installationer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r>
              <a:rPr lang="sv-SE" sz="1200" dirty="0"/>
              <a:t>Fortlöpande energistatistik på fastigheterna</a:t>
            </a:r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Char char="●"/>
            </a:pPr>
            <a:endParaRPr lang="sv-SE" sz="1200" dirty="0"/>
          </a:p>
          <a:p>
            <a:pPr marL="612775" lvl="1" indent="-268288">
              <a:spcBef>
                <a:spcPct val="20000"/>
              </a:spcBef>
              <a:buClr>
                <a:schemeClr val="bg2"/>
              </a:buClr>
              <a:buFont typeface="Arial" charset="0"/>
              <a:buNone/>
            </a:pPr>
            <a:r>
              <a:rPr lang="sv-SE" sz="1200" dirty="0"/>
              <a:t> </a:t>
            </a:r>
          </a:p>
        </p:txBody>
      </p:sp>
      <p:sp>
        <p:nvSpPr>
          <p:cNvPr id="3078" name="textruta 7"/>
          <p:cNvSpPr txBox="1">
            <a:spLocks noChangeArrowheads="1"/>
          </p:cNvSpPr>
          <p:nvPr/>
        </p:nvSpPr>
        <p:spPr bwMode="auto">
          <a:xfrm>
            <a:off x="1646238" y="6038850"/>
            <a:ext cx="382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>
                <a:solidFill>
                  <a:schemeClr val="accent1"/>
                </a:solidFill>
              </a:rPr>
              <a:t>Make the most of your energy</a:t>
            </a:r>
          </a:p>
        </p:txBody>
      </p:sp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368152" cy="11656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Resultat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5" y="1851025"/>
            <a:ext cx="4591050" cy="3133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1263" y="1938338"/>
            <a:ext cx="3825875" cy="2976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4101" name="textruta 8"/>
          <p:cNvSpPr txBox="1">
            <a:spLocks noChangeArrowheads="1"/>
          </p:cNvSpPr>
          <p:nvPr/>
        </p:nvSpPr>
        <p:spPr bwMode="auto">
          <a:xfrm>
            <a:off x="385763" y="998538"/>
            <a:ext cx="5532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/>
              <a:t>BRF Äppelträdet - Köpt energi- rullande 12 månader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86631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763688" y="40466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Utan Återvinning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7285" y="2346306"/>
            <a:ext cx="322210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Årlig förbrukning 1310 MWh</a:t>
            </a:r>
          </a:p>
          <a:p>
            <a:endParaRPr lang="sv-SE" sz="18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Varav ventilationen motsvarar </a:t>
            </a:r>
            <a:r>
              <a:rPr lang="sv-SE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55%</a:t>
            </a:r>
            <a:r>
              <a:rPr lang="sv-SE" sz="1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av den totala energiförlusten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0"/>
            <a:ext cx="659709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2930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solidFill>
                  <a:schemeClr val="bg2"/>
                </a:solidFill>
              </a:rPr>
              <a:t>1 228 720 Inkl. moms </a:t>
            </a:r>
            <a:endParaRPr lang="sv-SE" sz="2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539552" y="980728"/>
            <a:ext cx="79928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sv-SE" sz="1400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sv-SE" sz="1400" dirty="0" smtClean="0">
              <a:solidFill>
                <a:schemeClr val="accent1"/>
              </a:solidFill>
              <a:latin typeface="Times New Roman"/>
              <a:cs typeface="Times New Roman"/>
            </a:endParaRPr>
          </a:p>
          <a:p>
            <a:endParaRPr lang="sv-SE" sz="1400" dirty="0" smtClean="0">
              <a:solidFill>
                <a:schemeClr val="accent1"/>
              </a:solidFill>
            </a:endParaRPr>
          </a:p>
          <a:p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Bildobjekt 6" descr="Fastigheten idag V2.t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620688"/>
            <a:ext cx="7936794" cy="5898277"/>
          </a:xfrm>
          <a:prstGeom prst="rect">
            <a:avLst/>
          </a:prstGeom>
        </p:spPr>
      </p:pic>
      <p:sp>
        <p:nvSpPr>
          <p:cNvPr id="6" name="Rektangel 3"/>
          <p:cNvSpPr/>
          <p:nvPr/>
        </p:nvSpPr>
        <p:spPr>
          <a:xfrm>
            <a:off x="2699792" y="404664"/>
            <a:ext cx="3518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Med Återvinning</a:t>
            </a:r>
            <a:endParaRPr lang="en-US" sz="36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ktangel 4"/>
          <p:cNvSpPr/>
          <p:nvPr/>
        </p:nvSpPr>
        <p:spPr>
          <a:xfrm>
            <a:off x="5004048" y="1988840"/>
            <a:ext cx="4139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1kWh el 4kWh värme tillbaka</a:t>
            </a:r>
          </a:p>
          <a:p>
            <a:endParaRPr lang="sv-SE" sz="2000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v-SE" sz="2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732 MWh/år återförs i fastigheten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7559" y="244395"/>
            <a:ext cx="888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°C</a:t>
            </a:r>
            <a:endParaRPr lang="sv-SE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6803"/>
            <a:ext cx="9144000" cy="646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7510"/>
            <a:ext cx="9144000" cy="6322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214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62211" y="2708920"/>
          <a:ext cx="5472608" cy="3924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Worksheet" r:id="rId4" imgW="5153056" imgH="3695700" progId="Excel.Sheet.8">
                  <p:embed/>
                </p:oleObj>
              </mc:Choice>
              <mc:Fallback>
                <p:oleObj name="Worksheet" r:id="rId4" imgW="5153056" imgH="3695700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11" y="2708920"/>
                        <a:ext cx="5472608" cy="3924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625725" y="1450975"/>
          <a:ext cx="30241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7" imgW="2409856" imgH="819285" progId="Excel.Sheet.8">
                  <p:embed/>
                </p:oleObj>
              </mc:Choice>
              <mc:Fallback>
                <p:oleObj name="Worksheet" r:id="rId7" imgW="2409856" imgH="819285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1450975"/>
                        <a:ext cx="3024188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0" y="-1349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10800" anchor="ctr">
            <a:spAutoFit/>
          </a:bodyPr>
          <a:lstStyle/>
          <a:p>
            <a:endParaRPr lang="sv-SE"/>
          </a:p>
        </p:txBody>
      </p:sp>
      <p:graphicFrame>
        <p:nvGraphicFramePr>
          <p:cNvPr id="2051" name="Object 7"/>
          <p:cNvGraphicFramePr>
            <a:graphicFrameLocks noChangeAspect="1"/>
          </p:cNvGraphicFramePr>
          <p:nvPr/>
        </p:nvGraphicFramePr>
        <p:xfrm>
          <a:off x="454025" y="1260475"/>
          <a:ext cx="251460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10" imgW="1895523" imgH="981143" progId="Excel.Sheet.8">
                  <p:embed/>
                </p:oleObj>
              </mc:Choice>
              <mc:Fallback>
                <p:oleObj name="Worksheet" r:id="rId10" imgW="1895523" imgH="98114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1260475"/>
                        <a:ext cx="2514600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0" y="1027113"/>
            <a:ext cx="428625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108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GB" sz="1200">
                <a:cs typeface="Times New Roman" pitchFamily="18" charset="0"/>
              </a:rPr>
              <a:t>          </a:t>
            </a:r>
            <a:endParaRPr lang="en-GB"/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0" y="33655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10800" rIns="0" bIns="10800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44500" y="2489200"/>
            <a:ext cx="741363" cy="204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Bilexempel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3346450" y="962025"/>
            <a:ext cx="2176463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</a:rPr>
              <a:t>Årlig miljöbesparing (kg)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454025" y="971550"/>
            <a:ext cx="1985963" cy="266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>
                <a:effectLst>
                  <a:outerShdw blurRad="38100" dist="38100" dir="2700000" algn="tl">
                    <a:srgbClr val="C0C0C0"/>
                  </a:outerShdw>
                </a:effectLst>
              </a:rPr>
              <a:t>Årlig besparing i MWh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34975" y="5732463"/>
            <a:ext cx="885825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Trädexempel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444500" y="4970463"/>
            <a:ext cx="893763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Dataexempel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444500" y="3929063"/>
            <a:ext cx="842963" cy="204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 sz="1200">
                <a:effectLst>
                  <a:outerShdw blurRad="38100" dist="38100" dir="2700000" algn="tl">
                    <a:srgbClr val="C0C0C0"/>
                  </a:outerShdw>
                </a:effectLst>
              </a:rPr>
              <a:t>Husexempel</a:t>
            </a:r>
          </a:p>
        </p:txBody>
      </p:sp>
      <p:pic>
        <p:nvPicPr>
          <p:cNvPr id="2062" name="Picture 27" descr="drift"/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5940425" y="188913"/>
            <a:ext cx="874713" cy="812800"/>
          </a:xfrm>
        </p:spPr>
      </p:pic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468313" y="333375"/>
            <a:ext cx="5022850" cy="38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10800" rIns="0" bIns="108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sv-SE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Miljöbesparing och Energijämförelser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179512" y="1124744"/>
          <a:ext cx="8604000" cy="544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280400" cy="1150937"/>
          </a:xfrm>
        </p:spPr>
        <p:txBody>
          <a:bodyPr/>
          <a:lstStyle/>
          <a:p>
            <a:pPr eaLnBrk="1" hangingPunct="1"/>
            <a:r>
              <a:rPr lang="sv-SE" dirty="0" smtClean="0">
                <a:latin typeface="Arial" pitchFamily="34" charset="0"/>
                <a:cs typeface="Arial" pitchFamily="34" charset="0"/>
              </a:rPr>
              <a:t>Sammanfattning</a:t>
            </a:r>
            <a:r>
              <a:rPr lang="sv-SE" dirty="0" smtClean="0"/>
              <a:t/>
            </a:r>
            <a:br>
              <a:rPr lang="sv-SE" dirty="0" smtClean="0"/>
            </a:br>
            <a:endParaRPr lang="en-US" sz="2000" dirty="0" smtClean="0"/>
          </a:p>
        </p:txBody>
      </p:sp>
      <p:pic>
        <p:nvPicPr>
          <p:cNvPr id="7" name="Picture 470" descr="drif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332656"/>
            <a:ext cx="904875" cy="838200"/>
          </a:xfrm>
          <a:prstGeom prst="rect">
            <a:avLst/>
          </a:prstGeom>
          <a:noFill/>
        </p:spPr>
      </p:pic>
      <p:pic>
        <p:nvPicPr>
          <p:cNvPr id="6" name="Picture 4" descr="installatio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40352" y="4653136"/>
            <a:ext cx="9311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model">
  <a:themeElements>
    <a:clrScheme name="PPT-model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PT-model">
      <a:majorFont>
        <a:latin typeface="SEOptimist"/>
        <a:ea typeface=""/>
        <a:cs typeface=""/>
      </a:majorFont>
      <a:minorFont>
        <a:latin typeface="SEOptimi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SEOptimis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SEOptimist" pitchFamily="2" charset="0"/>
          </a:defRPr>
        </a:defPPr>
      </a:lstStyle>
    </a:lnDef>
  </a:objectDefaults>
  <a:extraClrSchemeLst>
    <a:extraClrScheme>
      <a:clrScheme name="PPT-model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model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model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model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model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7386</TotalTime>
  <Words>236</Words>
  <Application>Microsoft Office PowerPoint</Application>
  <PresentationFormat>Bildspel på skärmen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0" baseType="lpstr">
      <vt:lpstr>PPT-model</vt:lpstr>
      <vt:lpstr>Worksheet</vt:lpstr>
      <vt:lpstr>Brf Finnboda Port Analys &amp; Åtgärdsförslag FLVP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Sammanfattning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Brf Äppelträdet sänker sina energikostnader med Schneider-electrics integrerade lösningar</vt:lpstr>
      <vt:lpstr>Resultat</vt:lpstr>
    </vt:vector>
  </TitlesOfParts>
  <Company>TAC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1</dc:title>
  <dc:creator>MOSC</dc:creator>
  <cp:lastModifiedBy>Bennet</cp:lastModifiedBy>
  <cp:revision>470</cp:revision>
  <dcterms:created xsi:type="dcterms:W3CDTF">2011-01-27T21:26:00Z</dcterms:created>
  <dcterms:modified xsi:type="dcterms:W3CDTF">2015-10-11T17:24:10Z</dcterms:modified>
</cp:coreProperties>
</file>